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 id="2147483696" r:id="rId2"/>
    <p:sldMasterId id="2147483709" r:id="rId3"/>
    <p:sldMasterId id="2147483721" r:id="rId4"/>
  </p:sldMasterIdLst>
  <p:notesMasterIdLst>
    <p:notesMasterId r:id="rId74"/>
  </p:notesMasterIdLst>
  <p:sldIdLst>
    <p:sldId id="256" r:id="rId5"/>
    <p:sldId id="257" r:id="rId6"/>
    <p:sldId id="258" r:id="rId7"/>
    <p:sldId id="259" r:id="rId8"/>
    <p:sldId id="265" r:id="rId9"/>
    <p:sldId id="261" r:id="rId10"/>
    <p:sldId id="262" r:id="rId11"/>
    <p:sldId id="263" r:id="rId12"/>
    <p:sldId id="264" r:id="rId13"/>
    <p:sldId id="271" r:id="rId14"/>
    <p:sldId id="272" r:id="rId15"/>
    <p:sldId id="273" r:id="rId16"/>
    <p:sldId id="274" r:id="rId17"/>
    <p:sldId id="275" r:id="rId18"/>
    <p:sldId id="276" r:id="rId19"/>
    <p:sldId id="277" r:id="rId20"/>
    <p:sldId id="278" r:id="rId21"/>
    <p:sldId id="279" r:id="rId22"/>
    <p:sldId id="280" r:id="rId23"/>
    <p:sldId id="281" r:id="rId24"/>
    <p:sldId id="282" r:id="rId25"/>
    <p:sldId id="266" r:id="rId26"/>
    <p:sldId id="267" r:id="rId27"/>
    <p:sldId id="268" r:id="rId28"/>
    <p:sldId id="269"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02" r:id="rId62"/>
    <p:sldId id="316" r:id="rId63"/>
    <p:sldId id="317" r:id="rId64"/>
    <p:sldId id="318" r:id="rId65"/>
    <p:sldId id="319" r:id="rId66"/>
    <p:sldId id="320" r:id="rId67"/>
    <p:sldId id="321" r:id="rId68"/>
    <p:sldId id="322" r:id="rId69"/>
    <p:sldId id="323" r:id="rId70"/>
    <p:sldId id="324" r:id="rId71"/>
    <p:sldId id="325" r:id="rId72"/>
    <p:sldId id="326" r:id="rId7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16" Type="http://schemas.openxmlformats.org/officeDocument/2006/relationships/slide" Target="slides/slide1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notesMaster" Target="notesMasters/notes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viewProps" Target="viewProp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slideMaster" Target="slideMasters/slideMaster2.xml"/><Relationship Id="rId29" Type="http://schemas.openxmlformats.org/officeDocument/2006/relationships/slide" Target="slides/slide2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B5EFFFA-C205-43DC-B31E-91F3E9035B26}" type="datetimeFigureOut">
              <a:rPr lang="en-US" smtClean="0"/>
              <a:t>4/15/2015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D6DC280-B4F6-4E87-93E1-8499DF7FA78F}" type="slidenum">
              <a:rPr lang="en-US" smtClean="0"/>
              <a:t>‹#›</a:t>
            </a:fld>
            <a:endParaRPr lang="en-US"/>
          </a:p>
        </p:txBody>
      </p:sp>
    </p:spTree>
    <p:extLst>
      <p:ext uri="{BB962C8B-B14F-4D97-AF65-F5344CB8AC3E}">
        <p14:creationId xmlns:p14="http://schemas.microsoft.com/office/powerpoint/2010/main" val="40912877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6F86B48-EF59-4CC3-97FB-24F3B804F850}" type="slidenum">
              <a:rPr lang="en-US">
                <a:solidFill>
                  <a:prstClr val="black"/>
                </a:solidFill>
              </a:rPr>
              <a:pPr/>
              <a:t>26</a:t>
            </a:fld>
            <a:endParaRPr lang="en-US">
              <a:solidFill>
                <a:prstClr val="black"/>
              </a:solidFill>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r>
              <a:rPr lang="en-US" b="1" u="sng"/>
              <a:t>Helpful Hint:</a:t>
            </a:r>
          </a:p>
          <a:p>
            <a:r>
              <a:rPr lang="en-US"/>
              <a:t>View the enclosed activity that accompanies this presentation.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E66BAA1-FC28-40C0-B7F7-A81D37E276F2}" type="slidenum">
              <a:rPr lang="en-US">
                <a:solidFill>
                  <a:prstClr val="black"/>
                </a:solidFill>
              </a:rPr>
              <a:pPr/>
              <a:t>34</a:t>
            </a:fld>
            <a:endParaRPr lang="en-US">
              <a:solidFill>
                <a:prstClr val="black"/>
              </a:solidFill>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r>
              <a:rPr lang="en-US" b="1" u="sng"/>
              <a:t>Helpful Hint:</a:t>
            </a:r>
          </a:p>
          <a:p>
            <a:r>
              <a:rPr lang="en-US"/>
              <a:t>Have your students complete the reverse side of the notes using their notes as a guide and use the slides that follow to go over the answers.</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Helpful</a:t>
            </a:r>
            <a:r>
              <a:rPr lang="en-US" b="1" u="sng" baseline="0" dirty="0" smtClean="0"/>
              <a:t> Hint</a:t>
            </a:r>
            <a:r>
              <a:rPr lang="en-US" b="0" u="none" baseline="0" dirty="0" smtClean="0"/>
              <a:t>: </a:t>
            </a:r>
          </a:p>
          <a:p>
            <a:r>
              <a:rPr lang="en-US" b="0" u="none" baseline="0" dirty="0" smtClean="0"/>
              <a:t>Change the numbers to fit your own region’s sales tax.</a:t>
            </a:r>
            <a:endParaRPr lang="en-US" b="1" u="sng" dirty="0"/>
          </a:p>
        </p:txBody>
      </p:sp>
      <p:sp>
        <p:nvSpPr>
          <p:cNvPr id="4" name="Slide Number Placeholder 3"/>
          <p:cNvSpPr>
            <a:spLocks noGrp="1"/>
          </p:cNvSpPr>
          <p:nvPr>
            <p:ph type="sldNum" sz="quarter" idx="10"/>
          </p:nvPr>
        </p:nvSpPr>
        <p:spPr/>
        <p:txBody>
          <a:bodyPr/>
          <a:lstStyle/>
          <a:p>
            <a:fld id="{B5FA6C44-9480-4444-A228-3634BC76A055}" type="slidenum">
              <a:rPr lang="en-US" smtClean="0"/>
              <a:pPr/>
              <a:t>50</a:t>
            </a:fld>
            <a:endParaRPr lang="en-US"/>
          </a:p>
        </p:txBody>
      </p:sp>
    </p:spTree>
    <p:extLst>
      <p:ext uri="{BB962C8B-B14F-4D97-AF65-F5344CB8AC3E}">
        <p14:creationId xmlns:p14="http://schemas.microsoft.com/office/powerpoint/2010/main" val="24653565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Helpful Hint:</a:t>
            </a:r>
          </a:p>
          <a:p>
            <a:r>
              <a:rPr lang="en-US" b="0" u="none" dirty="0" smtClean="0"/>
              <a:t>Use the link</a:t>
            </a:r>
            <a:r>
              <a:rPr lang="en-US" b="0" u="none" baseline="0" dirty="0" smtClean="0"/>
              <a:t> provided to locate your own local excise tax </a:t>
            </a:r>
            <a:r>
              <a:rPr lang="en-US" b="0" u="none" baseline="0" smtClean="0"/>
              <a:t>on gasoline and </a:t>
            </a:r>
            <a:r>
              <a:rPr lang="en-US" b="0" u="none" baseline="0" dirty="0" smtClean="0"/>
              <a:t>make the necessary changes. </a:t>
            </a:r>
            <a:endParaRPr lang="en-US" b="0" u="none" dirty="0"/>
          </a:p>
        </p:txBody>
      </p:sp>
      <p:sp>
        <p:nvSpPr>
          <p:cNvPr id="4" name="Slide Number Placeholder 3"/>
          <p:cNvSpPr>
            <a:spLocks noGrp="1"/>
          </p:cNvSpPr>
          <p:nvPr>
            <p:ph type="sldNum" sz="quarter" idx="10"/>
          </p:nvPr>
        </p:nvSpPr>
        <p:spPr/>
        <p:txBody>
          <a:bodyPr/>
          <a:lstStyle/>
          <a:p>
            <a:fld id="{B5FA6C44-9480-4444-A228-3634BC76A055}" type="slidenum">
              <a:rPr lang="en-US" smtClean="0"/>
              <a:pPr/>
              <a:t>52</a:t>
            </a:fld>
            <a:endParaRPr lang="en-US"/>
          </a:p>
        </p:txBody>
      </p:sp>
    </p:spTree>
    <p:extLst>
      <p:ext uri="{BB962C8B-B14F-4D97-AF65-F5344CB8AC3E}">
        <p14:creationId xmlns:p14="http://schemas.microsoft.com/office/powerpoint/2010/main" val="1374650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CDBB5602-549A-4F00-8389-DE4012632F07}" type="slidenum">
              <a:rPr lang="en-US"/>
              <a:pPr/>
              <a:t>57</a:t>
            </a:fld>
            <a:endParaRPr lang="en-US"/>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r>
              <a:rPr lang="en-US" b="1" u="sng"/>
              <a:t>Helpful Hint</a:t>
            </a:r>
            <a:r>
              <a:rPr lang="en-US"/>
              <a:t>:</a:t>
            </a:r>
          </a:p>
          <a:p>
            <a:r>
              <a:rPr lang="en-US"/>
              <a:t>Compare the Whiskey Rebellion with Shays’ Rebellion. Ask the class how they differed symbolically.</a:t>
            </a:r>
          </a:p>
          <a:p>
            <a:r>
              <a:rPr lang="en-US"/>
              <a:t>(Shays’ Rebellion symbolized the weakness of the Articles of Confederation while the Whiskey Rebellion symbolized the strength found within the Constitution.)</a:t>
            </a:r>
            <a:endParaRPr lang="en-US" b="1" u="sng"/>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u="sng" dirty="0" smtClean="0"/>
              <a:t>Helpful Hint:</a:t>
            </a:r>
          </a:p>
          <a:p>
            <a:endParaRPr lang="en-US" b="1" u="sng" dirty="0" smtClean="0"/>
          </a:p>
          <a:p>
            <a:r>
              <a:rPr lang="en-US" b="0" u="none" dirty="0" smtClean="0"/>
              <a:t>If time allows, pause and discuss during the viewing of the </a:t>
            </a:r>
            <a:r>
              <a:rPr lang="en-US" b="0" u="none" smtClean="0"/>
              <a:t>video summary.</a:t>
            </a:r>
            <a:endParaRPr lang="en-US" b="0" u="none"/>
          </a:p>
        </p:txBody>
      </p:sp>
      <p:sp>
        <p:nvSpPr>
          <p:cNvPr id="4" name="Slide Number Placeholder 3"/>
          <p:cNvSpPr>
            <a:spLocks noGrp="1"/>
          </p:cNvSpPr>
          <p:nvPr>
            <p:ph type="sldNum" sz="quarter" idx="10"/>
          </p:nvPr>
        </p:nvSpPr>
        <p:spPr/>
        <p:txBody>
          <a:bodyPr/>
          <a:lstStyle/>
          <a:p>
            <a:fld id="{15F67314-AF19-4288-BF47-70B000D32192}" type="slidenum">
              <a:rPr lang="en-US" smtClean="0"/>
              <a:t>69</a:t>
            </a:fld>
            <a:endParaRPr lang="en-US"/>
          </a:p>
        </p:txBody>
      </p:sp>
    </p:spTree>
    <p:extLst>
      <p:ext uri="{BB962C8B-B14F-4D97-AF65-F5344CB8AC3E}">
        <p14:creationId xmlns:p14="http://schemas.microsoft.com/office/powerpoint/2010/main" val="21164452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4" name="Title 13"/>
          <p:cNvSpPr>
            <a:spLocks noGrp="1"/>
          </p:cNvSpPr>
          <p:nvPr>
            <p:ph type="ctrTitle"/>
          </p:nvPr>
        </p:nvSpPr>
        <p:spPr>
          <a:xfrm>
            <a:off x="1432560" y="359898"/>
            <a:ext cx="7406640" cy="1472184"/>
          </a:xfrm>
        </p:spPr>
        <p:txBody>
          <a:bodyPr anchor="b"/>
          <a:lstStyle>
            <a:lvl1pPr algn="l">
              <a:defRPr/>
            </a:lvl1pPr>
            <a:extLst/>
          </a:lstStyle>
          <a:p>
            <a:r>
              <a:rPr kumimoji="0" lang="en-US" smtClean="0"/>
              <a:t>Click to edit Master title style</a:t>
            </a:r>
            <a:endParaRPr kumimoji="0" lang="en-US"/>
          </a:p>
        </p:txBody>
      </p:sp>
      <p:sp>
        <p:nvSpPr>
          <p:cNvPr id="22" name="Subtitle 21"/>
          <p:cNvSpPr>
            <a:spLocks noGrp="1"/>
          </p:cNvSpPr>
          <p:nvPr>
            <p:ph type="subTitle" idx="1"/>
          </p:nvPr>
        </p:nvSpPr>
        <p:spPr>
          <a:xfrm>
            <a:off x="1432560" y="1850064"/>
            <a:ext cx="7406640" cy="1752600"/>
          </a:xfrm>
        </p:spPr>
        <p:txBody>
          <a:bodyPr tIns="0"/>
          <a:lstStyle>
            <a:lvl1pPr marL="27432" indent="0" algn="l">
              <a:buNone/>
              <a:defRPr sz="2600">
                <a:solidFill>
                  <a:schemeClr val="tx2">
                    <a:shade val="30000"/>
                    <a:satMod val="150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20" name="Footer Placeholder 19"/>
          <p:cNvSpPr>
            <a:spLocks noGrp="1"/>
          </p:cNvSpPr>
          <p:nvPr>
            <p:ph type="ftr" sz="quarter" idx="11"/>
          </p:nvPr>
        </p:nvSpPr>
        <p:spPr/>
        <p:txBody>
          <a:bodyPr/>
          <a:lstStyle>
            <a:extLst/>
          </a:lstStyle>
          <a:p>
            <a:endParaRPr lang="en-US"/>
          </a:p>
        </p:txBody>
      </p:sp>
      <p:sp>
        <p:nvSpPr>
          <p:cNvPr id="10" name="Slide Number Placeholder 9"/>
          <p:cNvSpPr>
            <a:spLocks noGrp="1"/>
          </p:cNvSpPr>
          <p:nvPr>
            <p:ph type="sldNum" sz="quarter" idx="12"/>
          </p:nvPr>
        </p:nvSpPr>
        <p:spPr/>
        <p:txBody>
          <a:bodyPr/>
          <a:lstStyle>
            <a:extLst/>
          </a:lstStyle>
          <a:p>
            <a:fld id="{B9DEBAB8-11C1-4462-96DB-1DBAA8E148BB}" type="slidenum">
              <a:rPr lang="en-US" smtClean="0"/>
              <a:t>‹#›</a:t>
            </a:fld>
            <a:endParaRPr lang="en-US"/>
          </a:p>
        </p:txBody>
      </p:sp>
      <p:sp>
        <p:nvSpPr>
          <p:cNvPr id="8" name="Oval 7"/>
          <p:cNvSpPr/>
          <p:nvPr/>
        </p:nvSpPr>
        <p:spPr>
          <a:xfrm>
            <a:off x="921433" y="1413802"/>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1157176" y="1345016"/>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DEBAB8-11C1-4462-96DB-1DBAA8E148B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58000" y="274639"/>
            <a:ext cx="1828800" cy="5851525"/>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1143000" y="274640"/>
            <a:ext cx="5562600" cy="5851525"/>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DEBAB8-11C1-4462-96DB-1DBAA8E148B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6BF7C326-101E-425C-8900-52C1DD29AD6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703475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3870A4E-C188-416F-9C8A-096C1220DE38}" type="slidenum">
              <a:rPr lang="en-US">
                <a:solidFill>
                  <a:srgbClr val="000000"/>
                </a:solidFill>
              </a:rPr>
              <a:pPr/>
              <a:t>‹#›</a:t>
            </a:fld>
            <a:endParaRPr lang="en-US">
              <a:solidFill>
                <a:srgbClr val="000000"/>
              </a:solidFill>
            </a:endParaRPr>
          </a:p>
        </p:txBody>
      </p:sp>
      <p:pic>
        <p:nvPicPr>
          <p:cNvPr id="8" name="Picture 7"/>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631" y="-584540"/>
            <a:ext cx="1270738" cy="584539"/>
          </a:xfrm>
          <a:prstGeom prst="rect">
            <a:avLst/>
          </a:prstGeom>
        </p:spPr>
      </p:pic>
    </p:spTree>
    <p:extLst>
      <p:ext uri="{BB962C8B-B14F-4D97-AF65-F5344CB8AC3E}">
        <p14:creationId xmlns:p14="http://schemas.microsoft.com/office/powerpoint/2010/main" val="3758092018"/>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F141C655-E9EA-4C35-8ABF-1D34FF89F6F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885759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BE55B4C-1C39-4D9F-8511-2BF8136DD9A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07391134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2622D635-720B-4D81-A2D4-A350D9B98FE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53220199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F9F0A6B4-2FC3-468E-B7BA-4408EA1E347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9580739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876814D5-5F40-4F73-8526-02944693C5B5}"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73748358"/>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016A88F-8AA4-4A48-938B-0EF8224C23A4}"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1285930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DEBAB8-11C1-4462-96DB-1DBAA8E148B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36267D9A-F42C-49C9-8873-0D08A79D8E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3205028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4DC3C0-B6F6-43F7-88D6-B08029E67782}"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8858083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1D8933EF-A0CF-4AF6-8271-5AFEEB21E11A}"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3726519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xAndChart" preserve="1">
  <p:cSld name="Title, Text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hart Placeholder 3"/>
          <p:cNvSpPr>
            <a:spLocks noGrp="1"/>
          </p:cNvSpPr>
          <p:nvPr>
            <p:ph type="chart" sz="half" idx="2"/>
          </p:nvPr>
        </p:nvSpPr>
        <p:spPr>
          <a:xfrm>
            <a:off x="4648200" y="1600200"/>
            <a:ext cx="4038600" cy="4525963"/>
          </a:xfrm>
        </p:spPr>
        <p:txBody>
          <a:bodyPr/>
          <a:lstStyle/>
          <a:p>
            <a:endParaRPr lang="en-US"/>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E1B17C06-F65A-46E3-9441-26489772D52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856797931"/>
      </p:ext>
    </p:extLst>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E4538B9-F2DE-460C-9BCA-BFC4BAD3E2A6}"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898531" y="-584539"/>
            <a:ext cx="1270738" cy="584539"/>
          </a:xfrm>
          <a:prstGeom prst="rect">
            <a:avLst/>
          </a:prstGeom>
        </p:spPr>
      </p:pic>
    </p:spTree>
    <p:extLst>
      <p:ext uri="{BB962C8B-B14F-4D97-AF65-F5344CB8AC3E}">
        <p14:creationId xmlns:p14="http://schemas.microsoft.com/office/powerpoint/2010/main" val="235398478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762C751-33F7-4C70-BD1A-3A6B242C97D0}"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18702" y="-597986"/>
            <a:ext cx="1270738" cy="584539"/>
          </a:xfrm>
          <a:prstGeom prst="rect">
            <a:avLst/>
          </a:prstGeom>
        </p:spPr>
      </p:pic>
    </p:spTree>
    <p:extLst>
      <p:ext uri="{BB962C8B-B14F-4D97-AF65-F5344CB8AC3E}">
        <p14:creationId xmlns:p14="http://schemas.microsoft.com/office/powerpoint/2010/main" val="105887854"/>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F1254E4-F671-4B41-964E-5735F9195A0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653599204"/>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FC998B23-0DFF-4554-8281-BDF326992981}"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7731391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B290E58E-CF43-400C-9662-7AB099FCD6D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840739874"/>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E11E1055-2905-4F5E-BD29-288558EDC7B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81048744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7" name="Rectangle 6"/>
          <p:cNvSpPr/>
          <p:nvPr/>
        </p:nvSpPr>
        <p:spPr>
          <a:xfrm>
            <a:off x="2282890" y="-54"/>
            <a:ext cx="6858000"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2578392" y="2600325"/>
            <a:ext cx="6400800" cy="2286000"/>
          </a:xfrm>
        </p:spPr>
        <p:txBody>
          <a:bodyPr anchor="t"/>
          <a:lstStyle>
            <a:lvl1pPr algn="l">
              <a:lnSpc>
                <a:spcPts val="4500"/>
              </a:lnSpc>
              <a:buNone/>
              <a:defRPr sz="4000" b="1" cap="all"/>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2578392" y="1066800"/>
            <a:ext cx="6400800" cy="1509712"/>
          </a:xfrm>
        </p:spPr>
        <p:txBody>
          <a:bodyPr anchor="b"/>
          <a:lstStyle>
            <a:lvl1pPr marL="18288" indent="0">
              <a:lnSpc>
                <a:spcPts val="2300"/>
              </a:lnSpc>
              <a:spcBef>
                <a:spcPts val="0"/>
              </a:spcBef>
              <a:buNone/>
              <a:defRPr sz="2000">
                <a:solidFill>
                  <a:schemeClr val="tx2">
                    <a:shade val="30000"/>
                    <a:satMod val="150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5" name="Footer Placeholder 4"/>
          <p:cNvSpPr>
            <a:spLocks noGrp="1"/>
          </p:cNvSpPr>
          <p:nvPr>
            <p:ph type="ftr" sz="quarter" idx="11"/>
          </p:nvPr>
        </p:nvSpPr>
        <p:spPr/>
        <p:txBody>
          <a:bodyPr/>
          <a:lstStyle>
            <a:extLst/>
          </a:lstStyle>
          <a:p>
            <a:endParaRPr lang="en-US"/>
          </a:p>
        </p:txBody>
      </p:sp>
      <p:sp>
        <p:nvSpPr>
          <p:cNvPr id="6" name="Slide Number Placeholder 5"/>
          <p:cNvSpPr>
            <a:spLocks noGrp="1"/>
          </p:cNvSpPr>
          <p:nvPr>
            <p:ph type="sldNum" sz="quarter" idx="12"/>
          </p:nvPr>
        </p:nvSpPr>
        <p:spPr/>
        <p:txBody>
          <a:bodyPr/>
          <a:lstStyle>
            <a:extLst/>
          </a:lstStyle>
          <a:p>
            <a:fld id="{B9DEBAB8-11C1-4462-96DB-1DBAA8E148BB}" type="slidenum">
              <a:rPr lang="en-US" smtClean="0"/>
              <a:t>‹#›</a:t>
            </a:fld>
            <a:endParaRPr lang="en-US"/>
          </a:p>
        </p:txBody>
      </p:sp>
      <p:sp>
        <p:nvSpPr>
          <p:cNvPr id="10" name="Rectangle 9"/>
          <p:cNvSpPr/>
          <p:nvPr/>
        </p:nvSpPr>
        <p:spPr bwMode="invGray">
          <a:xfrm>
            <a:off x="2286000" y="0"/>
            <a:ext cx="76200"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2172321" y="2814656"/>
            <a:ext cx="210312" cy="210312"/>
          </a:xfrm>
          <a:prstGeom prst="ellipse">
            <a:avLst/>
          </a:prstGeom>
          <a:gradFill rotWithShape="1">
            <a:gsLst>
              <a:gs pos="0">
                <a:schemeClr val="accent1">
                  <a:tint val="20000"/>
                  <a:satMod val="450000"/>
                  <a:alpha val="95000"/>
                </a:schemeClr>
              </a:gs>
              <a:gs pos="50000">
                <a:schemeClr val="accent1">
                  <a:tint val="38000"/>
                  <a:satMod val="250000"/>
                  <a:alpha val="90000"/>
                </a:schemeClr>
              </a:gs>
              <a:gs pos="95000">
                <a:schemeClr val="accent1">
                  <a:tint val="75000"/>
                  <a:satMod val="255000"/>
                  <a:alpha val="88000"/>
                </a:schemeClr>
              </a:gs>
              <a:gs pos="100000">
                <a:schemeClr val="accent1">
                  <a:tint val="100000"/>
                  <a:shade val="90000"/>
                  <a:satMod val="255000"/>
                  <a:alpha val="85000"/>
                </a:schemeClr>
              </a:gs>
            </a:gsLst>
            <a:path path="circle">
              <a:fillToRect l="25000" t="12500" r="75000" b="87500"/>
            </a:path>
          </a:gradFill>
          <a:ln w="2000" cap="rnd" cmpd="sng" algn="ctr">
            <a:solidFill>
              <a:schemeClr val="accent1">
                <a:shade val="90000"/>
                <a:satMod val="110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
        <p:nvSpPr>
          <p:cNvPr id="9" name="Oval 8"/>
          <p:cNvSpPr/>
          <p:nvPr/>
        </p:nvSpPr>
        <p:spPr>
          <a:xfrm>
            <a:off x="2408064" y="2745870"/>
            <a:ext cx="64008" cy="64008"/>
          </a:xfrm>
          <a:prstGeom prst="ellipse">
            <a:avLst/>
          </a:prstGeom>
          <a:noFill/>
          <a:ln w="12700" cap="rnd" cmpd="sng" algn="ctr">
            <a:solidFill>
              <a:schemeClr val="accent1">
                <a:shade val="75000"/>
                <a:alpha val="60000"/>
              </a:schemeClr>
            </a:solidFill>
            <a:prstDash val="solid"/>
          </a:ln>
          <a:effectLst/>
        </p:spPr>
        <p:style>
          <a:lnRef idx="1">
            <a:schemeClr val="accent1"/>
          </a:lnRef>
          <a:fillRef idx="2">
            <a:schemeClr val="accent1"/>
          </a:fillRef>
          <a:effectRef idx="1">
            <a:schemeClr val="accent1"/>
          </a:effectRef>
          <a:fontRef idx="minor">
            <a:schemeClr val="dk1"/>
          </a:fontRef>
        </p:style>
        <p:txBody>
          <a:bodyPr anchor="ctr"/>
          <a:lstStyle>
            <a:extLst/>
          </a:lstStyle>
          <a:p>
            <a:pPr algn="ctr" eaLnBrk="1" latinLnBrk="0" hangingPunct="1"/>
            <a:endParaRPr kumimoji="0"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18386EC6-DB4E-4B6D-98E3-839CBF3BA3A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37993629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22C2FCEA-4A37-4DCA-9654-70083146A63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24674413"/>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A0AB0745-9480-4905-B5A4-F09D44AF64F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421184183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A449E1A9-9FD5-40C2-8B39-114CC9878E7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94427197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3EE8C9B-FF97-49D0-AC76-FB183102271B}"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52815484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D107422-9345-4602-A219-E547BB565C64}"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631" y="-584539"/>
            <a:ext cx="1270738" cy="584539"/>
          </a:xfrm>
          <a:prstGeom prst="rect">
            <a:avLst/>
          </a:prstGeom>
        </p:spPr>
      </p:pic>
    </p:spTree>
    <p:extLst>
      <p:ext uri="{BB962C8B-B14F-4D97-AF65-F5344CB8AC3E}">
        <p14:creationId xmlns:p14="http://schemas.microsoft.com/office/powerpoint/2010/main" val="1785031854"/>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BF9EAEF1-CC8F-46A4-8456-18F20A8A078A}" type="slidenum">
              <a:rPr lang="en-US">
                <a:solidFill>
                  <a:srgbClr val="000000"/>
                </a:solidFill>
              </a:rPr>
              <a:pPr/>
              <a:t>‹#›</a:t>
            </a:fld>
            <a:endParaRPr lang="en-US">
              <a:solidFill>
                <a:srgbClr val="000000"/>
              </a:solidFill>
            </a:endParaRP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631" y="-584539"/>
            <a:ext cx="1270738" cy="584539"/>
          </a:xfrm>
          <a:prstGeom prst="rect">
            <a:avLst/>
          </a:prstGeom>
        </p:spPr>
      </p:pic>
    </p:spTree>
    <p:extLst>
      <p:ext uri="{BB962C8B-B14F-4D97-AF65-F5344CB8AC3E}">
        <p14:creationId xmlns:p14="http://schemas.microsoft.com/office/powerpoint/2010/main" val="2650160720"/>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741097BE-1B85-43A6-91E1-A1B7AED42C00}"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5620041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DE2A2510-1AFB-43E7-A7D7-363C01C5BBED}"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0231063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endParaRPr lang="en-US">
              <a:solidFill>
                <a:srgbClr val="000000"/>
              </a:solidFill>
            </a:endParaRPr>
          </a:p>
        </p:txBody>
      </p:sp>
      <p:sp>
        <p:nvSpPr>
          <p:cNvPr id="8" name="Footer Placeholder 7"/>
          <p:cNvSpPr>
            <a:spLocks noGrp="1"/>
          </p:cNvSpPr>
          <p:nvPr>
            <p:ph type="ftr" sz="quarter" idx="11"/>
          </p:nvPr>
        </p:nvSpPr>
        <p:spPr/>
        <p:txBody>
          <a:bodyPr/>
          <a:lstStyle>
            <a:lvl1pPr>
              <a:defRPr/>
            </a:lvl1pPr>
          </a:lstStyle>
          <a:p>
            <a:endParaRPr lang="en-US">
              <a:solidFill>
                <a:srgbClr val="000000"/>
              </a:solidFill>
            </a:endParaRPr>
          </a:p>
        </p:txBody>
      </p:sp>
      <p:sp>
        <p:nvSpPr>
          <p:cNvPr id="9" name="Slide Number Placeholder 8"/>
          <p:cNvSpPr>
            <a:spLocks noGrp="1"/>
          </p:cNvSpPr>
          <p:nvPr>
            <p:ph type="sldNum" sz="quarter" idx="12"/>
          </p:nvPr>
        </p:nvSpPr>
        <p:spPr/>
        <p:txBody>
          <a:bodyPr/>
          <a:lstStyle>
            <a:lvl1pPr>
              <a:defRPr/>
            </a:lvl1pPr>
          </a:lstStyle>
          <a:p>
            <a:fld id="{D89F6F91-BE07-4FD5-A4FE-0327FD7F365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6463374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143560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5276088" y="1524000"/>
            <a:ext cx="3657600" cy="466344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DEBAB8-11C1-4462-96DB-1DBAA8E148BB}" type="slidenum">
              <a:rPr lang="en-US" smtClean="0"/>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p:txBody>
          <a:bodyPr/>
          <a:lstStyle>
            <a:lvl1pPr>
              <a:defRPr/>
            </a:lvl1pPr>
          </a:lstStyle>
          <a:p>
            <a:fld id="{ACB9E809-7E60-4DA5-A284-A4A9B8A1EB33}"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143950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solidFill>
                <a:srgbClr val="000000"/>
              </a:solidFill>
            </a:endParaRPr>
          </a:p>
        </p:txBody>
      </p:sp>
      <p:sp>
        <p:nvSpPr>
          <p:cNvPr id="3" name="Footer Placeholder 2"/>
          <p:cNvSpPr>
            <a:spLocks noGrp="1"/>
          </p:cNvSpPr>
          <p:nvPr>
            <p:ph type="ftr" sz="quarter" idx="11"/>
          </p:nvPr>
        </p:nvSpPr>
        <p:spPr/>
        <p:txBody>
          <a:bodyPr/>
          <a:lstStyle>
            <a:lvl1pPr>
              <a:defRPr/>
            </a:lvl1pPr>
          </a:lstStyle>
          <a:p>
            <a:endParaRPr lang="en-US">
              <a:solidFill>
                <a:srgbClr val="000000"/>
              </a:solidFill>
            </a:endParaRPr>
          </a:p>
        </p:txBody>
      </p:sp>
      <p:sp>
        <p:nvSpPr>
          <p:cNvPr id="4" name="Slide Number Placeholder 3"/>
          <p:cNvSpPr>
            <a:spLocks noGrp="1"/>
          </p:cNvSpPr>
          <p:nvPr>
            <p:ph type="sldNum" sz="quarter" idx="12"/>
          </p:nvPr>
        </p:nvSpPr>
        <p:spPr/>
        <p:txBody>
          <a:bodyPr/>
          <a:lstStyle>
            <a:lvl1pPr>
              <a:defRPr/>
            </a:lvl1pPr>
          </a:lstStyle>
          <a:p>
            <a:fld id="{9E70E5ED-8196-4432-B751-32EF71567156}" type="slidenum">
              <a:rPr lang="en-US">
                <a:solidFill>
                  <a:srgbClr val="000000"/>
                </a:solidFill>
              </a:rPr>
              <a:pPr/>
              <a:t>‹#›</a:t>
            </a:fld>
            <a:endParaRPr lang="en-US">
              <a:solidFill>
                <a:srgbClr val="000000"/>
              </a:solidFill>
            </a:endParaRP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936631" y="-584539"/>
            <a:ext cx="1270738" cy="584539"/>
          </a:xfrm>
          <a:prstGeom prst="rect">
            <a:avLst/>
          </a:prstGeom>
        </p:spPr>
      </p:pic>
    </p:spTree>
    <p:extLst>
      <p:ext uri="{BB962C8B-B14F-4D97-AF65-F5344CB8AC3E}">
        <p14:creationId xmlns:p14="http://schemas.microsoft.com/office/powerpoint/2010/main" val="1549750883"/>
      </p:ext>
    </p:extLst>
  </p:cSld>
  <p:clrMapOvr>
    <a:masterClrMapping/>
  </p:clrMapOvr>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6E8A3AB7-BA26-4687-8B90-D74F90E3108F}"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19025968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p:txBody>
          <a:bodyPr/>
          <a:lstStyle>
            <a:lvl1pPr>
              <a:defRPr/>
            </a:lvl1pPr>
          </a:lstStyle>
          <a:p>
            <a:fld id="{4F35B29B-8C8D-43A6-A5FD-113EB920EE1C}"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216185881"/>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8A18145D-F298-4E9B-8E0E-B0536B01FB87}"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84136402"/>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endParaRPr lang="en-US">
              <a:solidFill>
                <a:srgbClr val="000000"/>
              </a:solidFill>
            </a:endParaRPr>
          </a:p>
        </p:txBody>
      </p:sp>
      <p:sp>
        <p:nvSpPr>
          <p:cNvPr id="5" name="Footer Placeholder 4"/>
          <p:cNvSpPr>
            <a:spLocks noGrp="1"/>
          </p:cNvSpPr>
          <p:nvPr>
            <p:ph type="ftr" sz="quarter" idx="11"/>
          </p:nvPr>
        </p:nvSpPr>
        <p:spPr/>
        <p:txBody>
          <a:bodyPr/>
          <a:lstStyle>
            <a:lvl1pPr>
              <a:defRPr/>
            </a:lvl1pPr>
          </a:lstStyle>
          <a:p>
            <a:endParaRPr lang="en-US">
              <a:solidFill>
                <a:srgbClr val="000000"/>
              </a:solidFill>
            </a:endParaRPr>
          </a:p>
        </p:txBody>
      </p:sp>
      <p:sp>
        <p:nvSpPr>
          <p:cNvPr id="6" name="Slide Number Placeholder 5"/>
          <p:cNvSpPr>
            <a:spLocks noGrp="1"/>
          </p:cNvSpPr>
          <p:nvPr>
            <p:ph type="sldNum" sz="quarter" idx="12"/>
          </p:nvPr>
        </p:nvSpPr>
        <p:spPr/>
        <p:txBody>
          <a:bodyPr/>
          <a:lstStyle>
            <a:lvl1pPr>
              <a:defRPr/>
            </a:lvl1pPr>
          </a:lstStyle>
          <a:p>
            <a:fld id="{E5C36131-33E3-4E4E-9A68-43EC590D506E}"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12215450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5160336"/>
            <a:ext cx="8229600" cy="1143000"/>
          </a:xfrm>
        </p:spPr>
        <p:txBody>
          <a:bodyPr anchor="ctr"/>
          <a:lstStyle>
            <a:lvl1pPr algn="ctr">
              <a:defRPr sz="4500" b="1" cap="none" baseline="0"/>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63440" y="328278"/>
            <a:ext cx="4023360" cy="640080"/>
          </a:xfrm>
          <a:solidFill>
            <a:schemeClr val="bg1"/>
          </a:solidFill>
          <a:ln w="10795">
            <a:solidFill>
              <a:schemeClr val="bg1"/>
            </a:solidFill>
            <a:miter lim="800000"/>
          </a:ln>
        </p:spPr>
        <p:txBody>
          <a:bodyPr anchor="ctr"/>
          <a:lstStyle>
            <a:lvl1pPr marL="64008" indent="0" algn="l">
              <a:lnSpc>
                <a:spcPct val="100000"/>
              </a:lnSpc>
              <a:spcBef>
                <a:spcPts val="100"/>
              </a:spcBef>
              <a:buNone/>
              <a:defRPr sz="1900" b="0">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63440" y="969336"/>
            <a:ext cx="4023360" cy="4114800"/>
          </a:xfrm>
          <a:ln w="10795">
            <a:solidFill>
              <a:schemeClr val="bg1"/>
            </a:solidFill>
            <a:prstDash val="dash"/>
            <a:miter lim="800000"/>
          </a:ln>
        </p:spPr>
        <p:txBody>
          <a:bodyPr/>
          <a:lstStyle>
            <a:lvl1pPr marL="393192" indent="-274320">
              <a:lnSpc>
                <a:spcPct val="100000"/>
              </a:lnSpc>
              <a:spcBef>
                <a:spcPts val="700"/>
              </a:spcBef>
              <a:defRPr sz="2400"/>
            </a:lvl1pPr>
            <a:lvl2pPr>
              <a:lnSpc>
                <a:spcPct val="100000"/>
              </a:lnSpc>
              <a:spcBef>
                <a:spcPts val="700"/>
              </a:spcBef>
              <a:defRPr sz="2000"/>
            </a:lvl2pPr>
            <a:lvl3pPr>
              <a:lnSpc>
                <a:spcPct val="100000"/>
              </a:lnSpc>
              <a:spcBef>
                <a:spcPts val="700"/>
              </a:spcBef>
              <a:defRPr sz="1800"/>
            </a:lvl3pPr>
            <a:lvl4pPr>
              <a:lnSpc>
                <a:spcPct val="100000"/>
              </a:lnSpc>
              <a:spcBef>
                <a:spcPts val="700"/>
              </a:spcBef>
              <a:defRPr sz="1600"/>
            </a:lvl4pPr>
            <a:lvl5pPr>
              <a:lnSpc>
                <a:spcPct val="100000"/>
              </a:lnSpc>
              <a:spcBef>
                <a:spcPts val="700"/>
              </a:spcBef>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8" name="Footer Placeholder 7"/>
          <p:cNvSpPr>
            <a:spLocks noGrp="1"/>
          </p:cNvSpPr>
          <p:nvPr>
            <p:ph type="ftr" sz="quarter" idx="11"/>
          </p:nvPr>
        </p:nvSpPr>
        <p:spPr/>
        <p:txBody>
          <a:bodyPr/>
          <a:lstStyle>
            <a:extLst/>
          </a:lstStyle>
          <a:p>
            <a:endParaRPr lang="en-US"/>
          </a:p>
        </p:txBody>
      </p:sp>
      <p:sp>
        <p:nvSpPr>
          <p:cNvPr id="9" name="Slide Number Placeholder 8"/>
          <p:cNvSpPr>
            <a:spLocks noGrp="1"/>
          </p:cNvSpPr>
          <p:nvPr>
            <p:ph type="sldNum" sz="quarter" idx="12"/>
          </p:nvPr>
        </p:nvSpPr>
        <p:spPr/>
        <p:txBody>
          <a:bodyPr/>
          <a:lstStyle>
            <a:extLst/>
          </a:lstStyle>
          <a:p>
            <a:fld id="{B9DEBAB8-11C1-4462-96DB-1DBAA8E148B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1435608" y="274320"/>
            <a:ext cx="7498080" cy="1143000"/>
          </a:xfrm>
        </p:spPr>
        <p:txBody>
          <a:bodyPr anchor="ct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4" name="Footer Placeholder 3"/>
          <p:cNvSpPr>
            <a:spLocks noGrp="1"/>
          </p:cNvSpPr>
          <p:nvPr>
            <p:ph type="ftr" sz="quarter" idx="11"/>
          </p:nvPr>
        </p:nvSpPr>
        <p:spPr/>
        <p:txBody>
          <a:bodyPr/>
          <a:lstStyle>
            <a:extLst/>
          </a:lstStyle>
          <a:p>
            <a:endParaRPr lang="en-US"/>
          </a:p>
        </p:txBody>
      </p:sp>
      <p:sp>
        <p:nvSpPr>
          <p:cNvPr id="5" name="Slide Number Placeholder 4"/>
          <p:cNvSpPr>
            <a:spLocks noGrp="1"/>
          </p:cNvSpPr>
          <p:nvPr>
            <p:ph type="sldNum" sz="quarter" idx="12"/>
          </p:nvPr>
        </p:nvSpPr>
        <p:spPr/>
        <p:txBody>
          <a:bodyPr/>
          <a:lstStyle>
            <a:extLst/>
          </a:lstStyle>
          <a:p>
            <a:fld id="{B9DEBAB8-11C1-4462-96DB-1DBAA8E148B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1014984" y="0"/>
            <a:ext cx="8129016" cy="6858000"/>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3" name="Footer Placeholder 2"/>
          <p:cNvSpPr>
            <a:spLocks noGrp="1"/>
          </p:cNvSpPr>
          <p:nvPr>
            <p:ph type="ftr" sz="quarter" idx="11"/>
          </p:nvPr>
        </p:nvSpPr>
        <p:spPr/>
        <p:txBody>
          <a:bodyPr/>
          <a:lstStyle>
            <a:extLst/>
          </a:lstStyle>
          <a:p>
            <a:endParaRPr lang="en-US"/>
          </a:p>
        </p:txBody>
      </p:sp>
      <p:sp>
        <p:nvSpPr>
          <p:cNvPr id="4" name="Slide Number Placeholder 3"/>
          <p:cNvSpPr>
            <a:spLocks noGrp="1"/>
          </p:cNvSpPr>
          <p:nvPr>
            <p:ph type="sldNum" sz="quarter" idx="12"/>
          </p:nvPr>
        </p:nvSpPr>
        <p:spPr/>
        <p:txBody>
          <a:bodyPr/>
          <a:lstStyle>
            <a:extLst/>
          </a:lstStyle>
          <a:p>
            <a:fld id="{B9DEBAB8-11C1-4462-96DB-1DBAA8E148BB}" type="slidenum">
              <a:rPr lang="en-US" smtClean="0"/>
              <a:t>‹#›</a:t>
            </a:fld>
            <a:endParaRPr lang="en-US"/>
          </a:p>
        </p:txBody>
      </p:sp>
      <p:sp>
        <p:nvSpPr>
          <p:cNvPr id="6" name="Rectangle 5"/>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16778"/>
            <a:ext cx="3810000" cy="1162050"/>
          </a:xfrm>
          <a:ln>
            <a:noFill/>
          </a:ln>
        </p:spPr>
        <p:txBody>
          <a:bodyPr anchor="b"/>
          <a:lstStyle>
            <a:lvl1pPr algn="l">
              <a:lnSpc>
                <a:spcPts val="2000"/>
              </a:lnSpc>
              <a:buNone/>
              <a:defRPr sz="2200" b="1" cap="all" baseline="0"/>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457200" y="1406964"/>
            <a:ext cx="3810000" cy="698500"/>
          </a:xfrm>
        </p:spPr>
        <p:txBody>
          <a:bodyPr/>
          <a:lstStyle>
            <a:lvl1pPr marL="45720" indent="0">
              <a:lnSpc>
                <a:spcPct val="100000"/>
              </a:lnSpc>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457200" y="2133600"/>
            <a:ext cx="8153400" cy="3992563"/>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DEBAB8-11C1-4462-96DB-1DBAA8E148B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86896" y="1066800"/>
            <a:ext cx="2743200" cy="1981200"/>
          </a:xfrm>
        </p:spPr>
        <p:txBody>
          <a:bodyPr anchor="b">
            <a:noAutofit/>
          </a:bodyPr>
          <a:lstStyle>
            <a:lvl1pPr algn="l">
              <a:buNone/>
              <a:defRPr sz="2100" b="1">
                <a:effectLst/>
              </a:defRPr>
            </a:lvl1pPr>
            <a:extLst/>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extLst/>
          </a:lstStyle>
          <a:p>
            <a:fld id="{43986DA3-D5D8-4371-B233-C7F03AEE432A}" type="datetimeFigureOut">
              <a:rPr lang="en-US" smtClean="0"/>
              <a:t>4/15/2015</a:t>
            </a:fld>
            <a:endParaRPr lang="en-US"/>
          </a:p>
        </p:txBody>
      </p:sp>
      <p:sp>
        <p:nvSpPr>
          <p:cNvPr id="6" name="Footer Placeholder 5"/>
          <p:cNvSpPr>
            <a:spLocks noGrp="1"/>
          </p:cNvSpPr>
          <p:nvPr>
            <p:ph type="ftr" sz="quarter" idx="11"/>
          </p:nvPr>
        </p:nvSpPr>
        <p:spPr/>
        <p:txBody>
          <a:bodyPr/>
          <a:lstStyle>
            <a:extLst/>
          </a:lstStyle>
          <a:p>
            <a:endParaRPr lang="en-US"/>
          </a:p>
        </p:txBody>
      </p:sp>
      <p:sp>
        <p:nvSpPr>
          <p:cNvPr id="7" name="Slide Number Placeholder 6"/>
          <p:cNvSpPr>
            <a:spLocks noGrp="1"/>
          </p:cNvSpPr>
          <p:nvPr>
            <p:ph type="sldNum" sz="quarter" idx="12"/>
          </p:nvPr>
        </p:nvSpPr>
        <p:spPr/>
        <p:txBody>
          <a:bodyPr/>
          <a:lstStyle>
            <a:extLst/>
          </a:lstStyle>
          <a:p>
            <a:fld id="{B9DEBAB8-11C1-4462-96DB-1DBAA8E148BB}" type="slidenum">
              <a:rPr lang="en-US" smtClean="0"/>
              <a:t>‹#›</a:t>
            </a:fld>
            <a:endParaRPr lang="en-US"/>
          </a:p>
        </p:txBody>
      </p:sp>
      <p:sp>
        <p:nvSpPr>
          <p:cNvPr id="8" name="Rectangle 7"/>
          <p:cNvSpPr/>
          <p:nvPr/>
        </p:nvSpPr>
        <p:spPr>
          <a:xfrm>
            <a:off x="762000" y="1066800"/>
            <a:ext cx="4572000" cy="4572000"/>
          </a:xfrm>
          <a:prstGeom prst="rect">
            <a:avLst/>
          </a:prstGeom>
          <a:solidFill>
            <a:srgbClr val="FFFFFF"/>
          </a:solidFill>
          <a:ln w="88900" cap="sq">
            <a:solidFill>
              <a:srgbClr val="FFFFFF"/>
            </a:solidFill>
            <a:miter lim="800000"/>
          </a:ln>
          <a:effectLst>
            <a:outerShdw blurRad="55500" dist="18500" dir="5400000" algn="tl" rotWithShape="0">
              <a:srgbClr val="000000">
                <a:alpha val="35000"/>
              </a:srgbClr>
            </a:outerShdw>
          </a:effectLst>
          <a:scene3d>
            <a:camera prst="orthographicFront"/>
            <a:lightRig rig="twoPt" dir="t">
              <a:rot lat="0" lon="0" rev="7200000"/>
            </a:lightRig>
          </a:scene3d>
          <a:sp3d contourW="635">
            <a:bevelT w="25400" h="19050"/>
            <a:contourClr>
              <a:srgbClr val="969696"/>
            </a:contourClr>
          </a:sp3d>
        </p:spPr>
        <p:txBody>
          <a:bodyPr lIns="91440" tIns="274320" rtlCol="0" anchor="t">
            <a:normAutofit/>
          </a:bodyPr>
          <a:lstStyle>
            <a:extLst/>
          </a:lstStyle>
          <a:p>
            <a:pPr marL="0" indent="-283464" algn="l" rtl="0" eaLnBrk="1" latinLnBrk="0" hangingPunct="1">
              <a:lnSpc>
                <a:spcPts val="3000"/>
              </a:lnSpc>
              <a:spcBef>
                <a:spcPts val="600"/>
              </a:spcBef>
              <a:buClr>
                <a:schemeClr val="accent1"/>
              </a:buClr>
              <a:buSzPct val="80000"/>
              <a:buFont typeface="Wingdings 2"/>
              <a:buNone/>
            </a:pPr>
            <a:endParaRPr kumimoji="0" lang="en-US" sz="3200" kern="1200">
              <a:solidFill>
                <a:schemeClr val="tx1"/>
              </a:solidFill>
              <a:latin typeface="+mn-lt"/>
              <a:ea typeface="+mn-ea"/>
              <a:cs typeface="+mn-cs"/>
            </a:endParaRPr>
          </a:p>
        </p:txBody>
      </p:sp>
      <p:sp>
        <p:nvSpPr>
          <p:cNvPr id="3" name="Picture Placeholder 2"/>
          <p:cNvSpPr>
            <a:spLocks noGrp="1"/>
          </p:cNvSpPr>
          <p:nvPr>
            <p:ph type="pic" idx="1"/>
          </p:nvPr>
        </p:nvSpPr>
        <p:spPr>
          <a:xfrm>
            <a:off x="838200" y="1143003"/>
            <a:ext cx="4419600" cy="3514531"/>
          </a:xfrm>
          <a:prstGeom prst="roundRect">
            <a:avLst>
              <a:gd name="adj" fmla="val 783"/>
            </a:avLst>
          </a:prstGeom>
          <a:solidFill>
            <a:schemeClr val="bg2"/>
          </a:solidFill>
          <a:ln w="127000">
            <a:noFill/>
            <a:miter lim="800000"/>
          </a:ln>
          <a:effectLst/>
        </p:spPr>
        <p:txBody>
          <a:bodyPr lIns="91440" tIns="274320" anchor="t"/>
          <a:lstStyle>
            <a:lvl1pPr indent="0">
              <a:buNone/>
              <a:defRPr sz="3200"/>
            </a:lvl1pPr>
            <a:extLst/>
          </a:lstStyle>
          <a:p>
            <a:pPr marL="0" algn="l" eaLnBrk="1" latinLnBrk="0" hangingPunct="1"/>
            <a:r>
              <a:rPr kumimoji="0" lang="en-US" smtClean="0"/>
              <a:t>Click icon to add picture</a:t>
            </a:r>
            <a:endParaRPr kumimoji="0" lang="en-US" dirty="0"/>
          </a:p>
        </p:txBody>
      </p:sp>
      <p:sp>
        <p:nvSpPr>
          <p:cNvPr id="9" name="Flowchart: Process 8"/>
          <p:cNvSpPr/>
          <p:nvPr/>
        </p:nvSpPr>
        <p:spPr>
          <a:xfrm rot="19468671">
            <a:off x="396725" y="954341"/>
            <a:ext cx="685800"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shade val="90000"/>
                <a:satMod val="200000"/>
                <a:alpha val="4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Flowchart: Process 9"/>
          <p:cNvSpPr/>
          <p:nvPr/>
        </p:nvSpPr>
        <p:spPr>
          <a:xfrm rot="2103354" flipH="1">
            <a:off x="5003667" y="936786"/>
            <a:ext cx="649224" cy="204310"/>
          </a:xfrm>
          <a:prstGeom prst="flowChartProcess">
            <a:avLst/>
          </a:prstGeom>
          <a:solidFill>
            <a:srgbClr val="FBFBFB">
              <a:alpha val="45098"/>
            </a:srgbClr>
          </a:solidFill>
          <a:ln w="6350" cap="rnd" cmpd="sng" algn="ctr">
            <a:solidFill>
              <a:srgbClr val="FFFFFF">
                <a:alpha val="100000"/>
              </a:srgbClr>
            </a:solidFill>
            <a:prstDash val="solid"/>
          </a:ln>
          <a:effectLst>
            <a:outerShdw blurRad="25400" dist="25400" dir="3300000" sx="96000" sy="96000" algn="tl" rotWithShape="0">
              <a:schemeClr val="bg2">
                <a:alpha val="20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dirty="0"/>
          </a:p>
        </p:txBody>
      </p:sp>
      <p:sp>
        <p:nvSpPr>
          <p:cNvPr id="4" name="Text Placeholder 3"/>
          <p:cNvSpPr>
            <a:spLocks noGrp="1"/>
          </p:cNvSpPr>
          <p:nvPr>
            <p:ph type="body" sz="half" idx="2"/>
          </p:nvPr>
        </p:nvSpPr>
        <p:spPr>
          <a:xfrm>
            <a:off x="838200" y="4800600"/>
            <a:ext cx="4419600" cy="762000"/>
          </a:xfrm>
        </p:spPr>
        <p:txBody>
          <a:bodyPr anchor="ctr"/>
          <a:lstStyle>
            <a:lvl1pPr marL="0" indent="0" algn="l">
              <a:lnSpc>
                <a:spcPts val="1600"/>
              </a:lnSpc>
              <a:spcBef>
                <a:spcPts val="0"/>
              </a:spcBef>
              <a:buNone/>
              <a:defRPr sz="1400">
                <a:solidFill>
                  <a:srgbClr val="777777"/>
                </a:solidFill>
              </a:defRPr>
            </a:lvl1pPr>
            <a:lvl2pPr>
              <a:defRPr sz="1200"/>
            </a:lvl2pPr>
            <a:lvl3pPr>
              <a:defRPr sz="1000"/>
            </a:lvl3pPr>
            <a:lvl4pPr>
              <a:defRPr sz="900"/>
            </a:lvl4pPr>
            <a:lvl5pPr>
              <a:defRPr sz="900"/>
            </a:lvl5pPr>
            <a:extLst/>
          </a:lstStyle>
          <a:p>
            <a:pPr lvl="0" eaLnBrk="1" latinLnBrk="0" hangingPunct="1"/>
            <a:r>
              <a:rPr kumimoji="0"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Pie 6"/>
          <p:cNvSpPr/>
          <p:nvPr/>
        </p:nvSpPr>
        <p:spPr>
          <a:xfrm>
            <a:off x="-815927" y="-815922"/>
            <a:ext cx="1638887" cy="1638887"/>
          </a:xfrm>
          <a:prstGeom prst="pie">
            <a:avLst>
              <a:gd name="adj1" fmla="val 0"/>
              <a:gd name="adj2" fmla="val 5402120"/>
            </a:avLst>
          </a:prstGeom>
          <a:solidFill>
            <a:schemeClr val="bg2">
              <a:tint val="18000"/>
              <a:satMod val="220000"/>
              <a:alpha val="33000"/>
            </a:schemeClr>
          </a:solidFill>
          <a:ln w="3175" cap="rnd" cmpd="sng" algn="ctr">
            <a:solidFill>
              <a:schemeClr val="bg2">
                <a:shade val="70000"/>
                <a:satMod val="200000"/>
                <a:alpha val="100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Oval 7"/>
          <p:cNvSpPr/>
          <p:nvPr/>
        </p:nvSpPr>
        <p:spPr>
          <a:xfrm>
            <a:off x="168816" y="21102"/>
            <a:ext cx="1702191" cy="1702191"/>
          </a:xfrm>
          <a:prstGeom prst="ellipse">
            <a:avLst/>
          </a:prstGeom>
          <a:noFill/>
          <a:ln w="27305" cap="rnd" cmpd="sng" algn="ctr">
            <a:solidFill>
              <a:schemeClr val="bg2">
                <a:tint val="45000"/>
                <a:satMod val="325000"/>
                <a:alpha val="100000"/>
              </a:schemeClr>
            </a:solidFill>
            <a:prstDash val="solid"/>
          </a:ln>
          <a:effectLst>
            <a:outerShdw blurRad="25400" dist="25400" dir="5400000" algn="tl" rotWithShape="0">
              <a:schemeClr val="bg2">
                <a:shade val="50000"/>
                <a:satMod val="150000"/>
                <a:alpha val="8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Donut 10"/>
          <p:cNvSpPr/>
          <p:nvPr/>
        </p:nvSpPr>
        <p:spPr>
          <a:xfrm rot="2315675">
            <a:off x="182881" y="1055077"/>
            <a:ext cx="1125717" cy="1102624"/>
          </a:xfrm>
          <a:prstGeom prst="donut">
            <a:avLst>
              <a:gd name="adj" fmla="val 11833"/>
            </a:avLst>
          </a:prstGeom>
          <a:gradFill rotWithShape="1">
            <a:gsLst>
              <a:gs pos="0">
                <a:schemeClr val="bg2">
                  <a:tint val="10000"/>
                  <a:shade val="99000"/>
                  <a:satMod val="355000"/>
                  <a:alpha val="70000"/>
                </a:schemeClr>
              </a:gs>
              <a:gs pos="70000">
                <a:schemeClr val="bg2">
                  <a:tint val="6000"/>
                  <a:shade val="100000"/>
                  <a:satMod val="400000"/>
                  <a:alpha val="55000"/>
                </a:schemeClr>
              </a:gs>
              <a:gs pos="100000">
                <a:schemeClr val="bg2">
                  <a:tint val="100000"/>
                  <a:shade val="75000"/>
                  <a:satMod val="370000"/>
                  <a:alpha val="60000"/>
                </a:schemeClr>
              </a:gs>
            </a:gsLst>
            <a:path path="circle">
              <a:fillToRect l="-407500" t="-50000" r="507500" b="150000"/>
            </a:path>
          </a:gradFill>
          <a:ln w="7350" cap="rnd" cmpd="sng" algn="ctr">
            <a:solidFill>
              <a:schemeClr val="bg2">
                <a:shade val="60000"/>
                <a:satMod val="220000"/>
                <a:alpha val="100000"/>
              </a:schemeClr>
            </a:solidFill>
            <a:prstDash val="solid"/>
          </a:ln>
          <a:effectLst>
            <a:outerShdw blurRad="12700" dist="15000" dir="4500000" algn="tl" rotWithShape="0">
              <a:schemeClr val="bg2">
                <a:shade val="10000"/>
                <a:satMod val="200000"/>
                <a:alpha val="3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2" name="Rectangle 11"/>
          <p:cNvSpPr/>
          <p:nvPr/>
        </p:nvSpPr>
        <p:spPr>
          <a:xfrm>
            <a:off x="1012873" y="-54"/>
            <a:ext cx="8131127" cy="6858054"/>
          </a:xfrm>
          <a:prstGeom prst="rect">
            <a:avLst/>
          </a:prstGeom>
          <a:solidFill>
            <a:schemeClr val="bg1"/>
          </a:solidFill>
          <a:ln w="254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Placeholder 4"/>
          <p:cNvSpPr>
            <a:spLocks noGrp="1"/>
          </p:cNvSpPr>
          <p:nvPr>
            <p:ph type="title"/>
          </p:nvPr>
        </p:nvSpPr>
        <p:spPr>
          <a:xfrm>
            <a:off x="1435608" y="274638"/>
            <a:ext cx="7498080" cy="1143000"/>
          </a:xfrm>
          <a:prstGeom prst="rect">
            <a:avLst/>
          </a:prstGeom>
        </p:spPr>
        <p:txBody>
          <a:bodyPr anchor="ctr">
            <a:normAutofit/>
          </a:bodyPr>
          <a:lstStyle>
            <a:extLst/>
          </a:lstStyle>
          <a:p>
            <a:r>
              <a:rPr kumimoji="0" lang="en-US" smtClean="0"/>
              <a:t>Click to edit Master title style</a:t>
            </a:r>
            <a:endParaRPr kumimoji="0" lang="en-US"/>
          </a:p>
        </p:txBody>
      </p:sp>
      <p:sp>
        <p:nvSpPr>
          <p:cNvPr id="9" name="Text Placeholder 8"/>
          <p:cNvSpPr>
            <a:spLocks noGrp="1"/>
          </p:cNvSpPr>
          <p:nvPr>
            <p:ph type="body" idx="1"/>
          </p:nvPr>
        </p:nvSpPr>
        <p:spPr>
          <a:xfrm>
            <a:off x="1435608" y="1447800"/>
            <a:ext cx="7498080" cy="4800600"/>
          </a:xfrm>
          <a:prstGeom prst="rect">
            <a:avLst/>
          </a:prstGeom>
        </p:spPr>
        <p:txBody>
          <a:bodyPr>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4" name="Date Placeholder 23"/>
          <p:cNvSpPr>
            <a:spLocks noGrp="1"/>
          </p:cNvSpPr>
          <p:nvPr>
            <p:ph type="dt" sz="half" idx="2"/>
          </p:nvPr>
        </p:nvSpPr>
        <p:spPr>
          <a:xfrm>
            <a:off x="3581400" y="6305550"/>
            <a:ext cx="2133600" cy="476250"/>
          </a:xfrm>
          <a:prstGeom prst="rect">
            <a:avLst/>
          </a:prstGeom>
        </p:spPr>
        <p:txBody>
          <a:bodyPr anchor="b"/>
          <a:lstStyle>
            <a:lvl1pPr algn="r" eaLnBrk="1" latinLnBrk="0" hangingPunct="1">
              <a:defRPr kumimoji="0" sz="1200">
                <a:solidFill>
                  <a:schemeClr val="bg2">
                    <a:shade val="50000"/>
                    <a:satMod val="200000"/>
                  </a:schemeClr>
                </a:solidFill>
              </a:defRPr>
            </a:lvl1pPr>
            <a:extLst/>
          </a:lstStyle>
          <a:p>
            <a:fld id="{43986DA3-D5D8-4371-B233-C7F03AEE432A}" type="datetimeFigureOut">
              <a:rPr lang="en-US" smtClean="0"/>
              <a:t>4/15/2015</a:t>
            </a:fld>
            <a:endParaRPr lang="en-US"/>
          </a:p>
        </p:txBody>
      </p:sp>
      <p:sp>
        <p:nvSpPr>
          <p:cNvPr id="10" name="Footer Placeholder 9"/>
          <p:cNvSpPr>
            <a:spLocks noGrp="1"/>
          </p:cNvSpPr>
          <p:nvPr>
            <p:ph type="ftr" sz="quarter" idx="3"/>
          </p:nvPr>
        </p:nvSpPr>
        <p:spPr>
          <a:xfrm>
            <a:off x="5715000" y="6305550"/>
            <a:ext cx="2895600" cy="476250"/>
          </a:xfrm>
          <a:prstGeom prst="rect">
            <a:avLst/>
          </a:prstGeom>
        </p:spPr>
        <p:txBody>
          <a:bodyPr anchor="b"/>
          <a:lstStyle>
            <a:lvl1pPr eaLnBrk="1" latinLnBrk="0" hangingPunct="1">
              <a:defRPr kumimoji="0" sz="1200">
                <a:solidFill>
                  <a:schemeClr val="bg2">
                    <a:shade val="50000"/>
                    <a:satMod val="200000"/>
                  </a:schemeClr>
                </a:solidFill>
                <a:effectLst/>
              </a:defRPr>
            </a:lvl1pPr>
            <a:extLst/>
          </a:lstStyle>
          <a:p>
            <a:endParaRPr lang="en-US"/>
          </a:p>
        </p:txBody>
      </p:sp>
      <p:sp>
        <p:nvSpPr>
          <p:cNvPr id="22" name="Slide Number Placeholder 21"/>
          <p:cNvSpPr>
            <a:spLocks noGrp="1"/>
          </p:cNvSpPr>
          <p:nvPr>
            <p:ph type="sldNum" sz="quarter" idx="4"/>
          </p:nvPr>
        </p:nvSpPr>
        <p:spPr>
          <a:xfrm>
            <a:off x="8613648" y="6305550"/>
            <a:ext cx="457200" cy="476250"/>
          </a:xfrm>
          <a:prstGeom prst="rect">
            <a:avLst/>
          </a:prstGeom>
        </p:spPr>
        <p:txBody>
          <a:bodyPr anchor="b"/>
          <a:lstStyle>
            <a:lvl1pPr algn="ctr" eaLnBrk="1" latinLnBrk="0" hangingPunct="1">
              <a:defRPr kumimoji="0" sz="1200">
                <a:solidFill>
                  <a:schemeClr val="bg2">
                    <a:shade val="50000"/>
                    <a:satMod val="200000"/>
                  </a:schemeClr>
                </a:solidFill>
                <a:effectLst/>
              </a:defRPr>
            </a:lvl1pPr>
            <a:extLst/>
          </a:lstStyle>
          <a:p>
            <a:fld id="{B9DEBAB8-11C1-4462-96DB-1DBAA8E148BB}" type="slidenum">
              <a:rPr lang="en-US" smtClean="0"/>
              <a:t>‹#›</a:t>
            </a:fld>
            <a:endParaRPr lang="en-US"/>
          </a:p>
        </p:txBody>
      </p:sp>
      <p:sp>
        <p:nvSpPr>
          <p:cNvPr id="15" name="Rectangle 14"/>
          <p:cNvSpPr/>
          <p:nvPr/>
        </p:nvSpPr>
        <p:spPr bwMode="invGray">
          <a:xfrm>
            <a:off x="1014984" y="-54"/>
            <a:ext cx="73152" cy="6858054"/>
          </a:xfrm>
          <a:prstGeom prst="rect">
            <a:avLst/>
          </a:prstGeom>
          <a:solidFill>
            <a:schemeClr val="bg1"/>
          </a:solidFill>
          <a:ln w="25400" cap="rnd" cmpd="sng" algn="ctr">
            <a:noFill/>
            <a:prstDash val="solid"/>
          </a:ln>
          <a:effectLst>
            <a:outerShdw blurRad="38550" dist="38000" dir="10800000" algn="tl" rotWithShape="0">
              <a:schemeClr val="bg2">
                <a:shade val="20000"/>
                <a:satMod val="110000"/>
                <a:alpha val="25000"/>
              </a:scheme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l" rtl="0" eaLnBrk="1" latinLnBrk="0" hangingPunct="1">
        <a:spcBef>
          <a:spcPct val="0"/>
        </a:spcBef>
        <a:buNone/>
        <a:defRPr kumimoji="0" sz="4300" kern="1200">
          <a:solidFill>
            <a:schemeClr val="tx2">
              <a:satMod val="130000"/>
            </a:schemeClr>
          </a:solidFill>
          <a:effectLst>
            <a:outerShdw blurRad="50000" dist="30000" dir="5400000" algn="tl" rotWithShape="0">
              <a:srgbClr val="000000">
                <a:alpha val="30000"/>
              </a:srgbClr>
            </a:outerShdw>
          </a:effectLst>
          <a:latin typeface="+mj-lt"/>
          <a:ea typeface="+mj-ea"/>
          <a:cs typeface="+mj-cs"/>
        </a:defRPr>
      </a:lvl1pPr>
      <a:extLst/>
    </p:titleStyle>
    <p:bodyStyle>
      <a:lvl1pPr marL="365760" indent="-283464" algn="l" rtl="0" eaLnBrk="1" latinLnBrk="0" hangingPunct="1">
        <a:lnSpc>
          <a:spcPct val="100000"/>
        </a:lnSpc>
        <a:spcBef>
          <a:spcPts val="600"/>
        </a:spcBef>
        <a:buClr>
          <a:schemeClr val="accent1"/>
        </a:buClr>
        <a:buSzPct val="80000"/>
        <a:buFont typeface="Wingdings 2"/>
        <a:buChar char=""/>
        <a:defRPr kumimoji="0" sz="3200" kern="1200">
          <a:solidFill>
            <a:schemeClr val="tx1"/>
          </a:solidFill>
          <a:latin typeface="+mn-lt"/>
          <a:ea typeface="+mn-ea"/>
          <a:cs typeface="+mn-cs"/>
        </a:defRPr>
      </a:lvl1pPr>
      <a:lvl2pPr marL="640080" indent="-237744" algn="l" rtl="0" eaLnBrk="1" latinLnBrk="0" hangingPunct="1">
        <a:lnSpc>
          <a:spcPct val="100000"/>
        </a:lnSpc>
        <a:spcBef>
          <a:spcPts val="550"/>
        </a:spcBef>
        <a:buClr>
          <a:schemeClr val="accent1"/>
        </a:buClr>
        <a:buFont typeface="Verdana"/>
        <a:buChar char="◦"/>
        <a:defRPr kumimoji="0" sz="2800" kern="1200">
          <a:solidFill>
            <a:schemeClr val="tx1"/>
          </a:solidFill>
          <a:latin typeface="+mn-lt"/>
          <a:ea typeface="+mn-ea"/>
          <a:cs typeface="+mn-cs"/>
        </a:defRPr>
      </a:lvl2pPr>
      <a:lvl3pPr marL="886968" indent="-228600" algn="l" rtl="0" eaLnBrk="1" latinLnBrk="0" hangingPunct="1">
        <a:lnSpc>
          <a:spcPct val="100000"/>
        </a:lnSpc>
        <a:spcBef>
          <a:spcPct val="20000"/>
        </a:spcBef>
        <a:buClr>
          <a:schemeClr val="accent2"/>
        </a:buClr>
        <a:buFont typeface="Wingdings 2"/>
        <a:buChar char=""/>
        <a:defRPr kumimoji="0" sz="2400" kern="1200">
          <a:solidFill>
            <a:schemeClr val="tx1"/>
          </a:solidFill>
          <a:latin typeface="+mn-lt"/>
          <a:ea typeface="+mn-ea"/>
          <a:cs typeface="+mn-cs"/>
        </a:defRPr>
      </a:lvl3pPr>
      <a:lvl4pPr marL="1097280" indent="-173736" algn="l" rtl="0" eaLnBrk="1" latinLnBrk="0" hangingPunct="1">
        <a:lnSpc>
          <a:spcPct val="100000"/>
        </a:lnSpc>
        <a:spcBef>
          <a:spcPct val="20000"/>
        </a:spcBef>
        <a:buClr>
          <a:schemeClr val="accent3"/>
        </a:buClr>
        <a:buFont typeface="Wingdings 2"/>
        <a:buChar char=""/>
        <a:defRPr kumimoji="0" sz="2000" kern="1200">
          <a:solidFill>
            <a:schemeClr val="tx1"/>
          </a:solidFill>
          <a:latin typeface="+mn-lt"/>
          <a:ea typeface="+mn-ea"/>
          <a:cs typeface="+mn-cs"/>
        </a:defRPr>
      </a:lvl4pPr>
      <a:lvl5pPr marL="1298448" indent="-182880" algn="l" rtl="0" eaLnBrk="1" latinLnBrk="0" hangingPunct="1">
        <a:lnSpc>
          <a:spcPct val="100000"/>
        </a:lnSpc>
        <a:spcBef>
          <a:spcPct val="20000"/>
        </a:spcBef>
        <a:buClr>
          <a:schemeClr val="accent4"/>
        </a:buClr>
        <a:buFont typeface="Wingdings 2"/>
        <a:buChar char=""/>
        <a:defRPr kumimoji="0" sz="2000" kern="1200">
          <a:solidFill>
            <a:schemeClr val="tx1"/>
          </a:solidFill>
          <a:latin typeface="+mn-lt"/>
          <a:ea typeface="+mn-ea"/>
          <a:cs typeface="+mn-cs"/>
        </a:defRPr>
      </a:lvl5pPr>
      <a:lvl6pPr marL="1508760" indent="-182880" algn="l" rtl="0" eaLnBrk="1" latinLnBrk="0" hangingPunct="1">
        <a:lnSpc>
          <a:spcPct val="100000"/>
        </a:lnSpc>
        <a:spcBef>
          <a:spcPct val="20000"/>
        </a:spcBef>
        <a:buClr>
          <a:schemeClr val="accent5"/>
        </a:buClr>
        <a:buFont typeface="Wingdings 2"/>
        <a:buChar char=""/>
        <a:defRPr kumimoji="0" sz="2000" kern="1200">
          <a:solidFill>
            <a:schemeClr val="tx1"/>
          </a:solidFill>
          <a:latin typeface="+mn-lt"/>
          <a:ea typeface="+mn-ea"/>
          <a:cs typeface="+mn-cs"/>
        </a:defRPr>
      </a:lvl6pPr>
      <a:lvl7pPr marL="171907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7pPr>
      <a:lvl8pPr marL="1920240"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8pPr>
      <a:lvl9pPr marL="2130552" indent="-182880" algn="l" rtl="0" eaLnBrk="1" latinLnBrk="0" hangingPunct="1">
        <a:lnSpc>
          <a:spcPct val="100000"/>
        </a:lnSpc>
        <a:spcBef>
          <a:spcPct val="20000"/>
        </a:spcBef>
        <a:buClr>
          <a:schemeClr val="accent6"/>
        </a:buClr>
        <a:buFont typeface="Wingdings 2"/>
        <a:buChar char=""/>
        <a:defRPr kumimoji="0" sz="20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69CAAB4B-BADD-4D00-B3EA-E12799FE0EEB}"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1852890135"/>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8" r:id="rId12"/>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8BEF3717-3133-4B82-A392-9BE53AAE0D59}"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3859457411"/>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fontAlgn="base">
              <a:spcBef>
                <a:spcPct val="0"/>
              </a:spcBef>
              <a:spcAft>
                <a:spcPct val="0"/>
              </a:spcAft>
            </a:pPr>
            <a:endParaRPr lang="en-US">
              <a:solidFill>
                <a:srgbClr val="000000"/>
              </a:solidFill>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pPr fontAlgn="base">
              <a:spcBef>
                <a:spcPct val="0"/>
              </a:spcBef>
              <a:spcAft>
                <a:spcPct val="0"/>
              </a:spcAft>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pPr>
            <a:fld id="{A8D23B02-D442-4BC2-AD90-27505B923A25}" type="slidenum">
              <a:rPr lang="en-US">
                <a:solidFill>
                  <a:srgbClr val="000000"/>
                </a:solidFill>
              </a:rPr>
              <a:pPr fontAlgn="base">
                <a:spcBef>
                  <a:spcPct val="0"/>
                </a:spcBef>
                <a:spcAft>
                  <a:spcPct val="0"/>
                </a:spcAft>
              </a:pPr>
              <a:t>‹#›</a:t>
            </a:fld>
            <a:endParaRPr lang="en-US">
              <a:solidFill>
                <a:srgbClr val="000000"/>
              </a:solidFill>
            </a:endParaRPr>
          </a:p>
        </p:txBody>
      </p:sp>
    </p:spTree>
    <p:extLst>
      <p:ext uri="{BB962C8B-B14F-4D97-AF65-F5344CB8AC3E}">
        <p14:creationId xmlns:p14="http://schemas.microsoft.com/office/powerpoint/2010/main" val="2517259037"/>
      </p:ext>
    </p:extLst>
  </p:cSld>
  <p:clrMap bg1="lt1" tx1="dk1" bg2="lt2" tx2="dk2" accent1="accent1" accent2="accent2" accent3="accent3" accent4="accent4" accent5="accent5" accent6="accent6" hlink="hlink" folHlink="folHlink"/>
  <p:sldLayoutIdLst>
    <p:sldLayoutId id="2147483722" r:id="rId1"/>
    <p:sldLayoutId id="2147483723" r:id="rId2"/>
    <p:sldLayoutId id="2147483724" r:id="rId3"/>
    <p:sldLayoutId id="2147483725" r:id="rId4"/>
    <p:sldLayoutId id="2147483726" r:id="rId5"/>
    <p:sldLayoutId id="2147483727" r:id="rId6"/>
    <p:sldLayoutId id="2147483728" r:id="rId7"/>
    <p:sldLayoutId id="2147483729" r:id="rId8"/>
    <p:sldLayoutId id="2147483730" r:id="rId9"/>
    <p:sldLayoutId id="2147483731" r:id="rId10"/>
    <p:sldLayoutId id="2147483732" r:id="rId11"/>
  </p:sldLayoutIdLst>
  <p:timing>
    <p:tnLst>
      <p:par>
        <p:cTn id="1" dur="indefinite" restart="never" nodeType="tmRoot"/>
      </p:par>
    </p:tnLst>
  </p:timing>
  <p:txStyles>
    <p:titleStyle>
      <a:lvl1pPr algn="ctr" rtl="0" fontAlgn="base">
        <a:spcBef>
          <a:spcPct val="0"/>
        </a:spcBef>
        <a:spcAft>
          <a:spcPct val="0"/>
        </a:spcAft>
        <a:defRPr sz="44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charset="0"/>
        </a:defRPr>
      </a:lvl2pPr>
      <a:lvl3pPr algn="ctr" rtl="0" fontAlgn="base">
        <a:spcBef>
          <a:spcPct val="0"/>
        </a:spcBef>
        <a:spcAft>
          <a:spcPct val="0"/>
        </a:spcAft>
        <a:defRPr sz="4400">
          <a:solidFill>
            <a:schemeClr val="tx2"/>
          </a:solidFill>
          <a:latin typeface="Arial" charset="0"/>
        </a:defRPr>
      </a:lvl3pPr>
      <a:lvl4pPr algn="ctr" rtl="0" fontAlgn="base">
        <a:spcBef>
          <a:spcPct val="0"/>
        </a:spcBef>
        <a:spcAft>
          <a:spcPct val="0"/>
        </a:spcAft>
        <a:defRPr sz="4400">
          <a:solidFill>
            <a:schemeClr val="tx2"/>
          </a:solidFill>
          <a:latin typeface="Arial" charset="0"/>
        </a:defRPr>
      </a:lvl4pPr>
      <a:lvl5pPr algn="ctr" rtl="0" fontAlgn="base">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fontAlgn="base">
        <a:spcBef>
          <a:spcPct val="20000"/>
        </a:spcBef>
        <a:spcAft>
          <a:spcPct val="0"/>
        </a:spcAft>
        <a:buChar char="•"/>
        <a:defRPr sz="3200">
          <a:solidFill>
            <a:schemeClr val="tx1"/>
          </a:solidFill>
          <a:latin typeface="+mn-lt"/>
          <a:ea typeface="+mn-ea"/>
          <a:cs typeface="+mn-cs"/>
        </a:defRPr>
      </a:lvl1pPr>
      <a:lvl2pPr marL="742950" indent="-285750" algn="l" rtl="0" fontAlgn="base">
        <a:spcBef>
          <a:spcPct val="20000"/>
        </a:spcBef>
        <a:spcAft>
          <a:spcPct val="0"/>
        </a:spcAft>
        <a:buChar char="–"/>
        <a:defRPr sz="2800">
          <a:solidFill>
            <a:schemeClr val="tx1"/>
          </a:solidFill>
          <a:latin typeface="+mn-lt"/>
        </a:defRPr>
      </a:lvl2pPr>
      <a:lvl3pPr marL="1143000" indent="-228600" algn="l" rtl="0" fontAlgn="base">
        <a:spcBef>
          <a:spcPct val="20000"/>
        </a:spcBef>
        <a:spcAft>
          <a:spcPct val="0"/>
        </a:spcAft>
        <a:buChar char="•"/>
        <a:defRPr sz="2400">
          <a:solidFill>
            <a:schemeClr val="tx1"/>
          </a:solidFill>
          <a:latin typeface="+mn-lt"/>
        </a:defRPr>
      </a:lvl3pPr>
      <a:lvl4pPr marL="1600200" indent="-228600" algn="l" rtl="0" fontAlgn="base">
        <a:spcBef>
          <a:spcPct val="20000"/>
        </a:spcBef>
        <a:spcAft>
          <a:spcPct val="0"/>
        </a:spcAft>
        <a:buChar char="–"/>
        <a:defRPr sz="2000">
          <a:solidFill>
            <a:schemeClr val="tx1"/>
          </a:solidFill>
          <a:latin typeface="+mn-lt"/>
        </a:defRPr>
      </a:lvl4pPr>
      <a:lvl5pPr marL="2057400" indent="-228600" algn="l" rtl="0" fontAlgn="base">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3.xml"/><Relationship Id="rId4" Type="http://schemas.openxmlformats.org/officeDocument/2006/relationships/hyperlink" Target="http://www.earlyamerica.com/music/WashingtonsMarch.midi" TargetMode="External"/></Relationships>
</file>

<file path=ppt/slides/_rels/slide1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8.xml"/></Relationships>
</file>

<file path=ppt/slides/_rels/slide1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8.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8.xml"/><Relationship Id="rId5" Type="http://schemas.openxmlformats.org/officeDocument/2006/relationships/image" Target="../media/image21.png"/><Relationship Id="rId4" Type="http://schemas.openxmlformats.org/officeDocument/2006/relationships/image" Target="../media/image20.pn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1.xml"/><Relationship Id="rId1" Type="http://schemas.openxmlformats.org/officeDocument/2006/relationships/slideLayout" Target="../slideLayouts/slideLayout25.xml"/><Relationship Id="rId4" Type="http://schemas.openxmlformats.org/officeDocument/2006/relationships/image" Target="../media/image27.jpe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3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hyperlink" Target="http://www.loc.gov/exhibits/jefferson/jefffed.html" TargetMode="External"/><Relationship Id="rId1" Type="http://schemas.openxmlformats.org/officeDocument/2006/relationships/slideLayout" Target="../slideLayouts/slideLayout41.xml"/><Relationship Id="rId4" Type="http://schemas.openxmlformats.org/officeDocument/2006/relationships/hyperlink" Target="http://www.loc.gov/exhibits/jefferson/images/vc136.jpg" TargetMode="Externa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6.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2.xml"/><Relationship Id="rId1" Type="http://schemas.openxmlformats.org/officeDocument/2006/relationships/video" Target="https://www.youtube.com/embed/hoHYGfAMRzg" TargetMode="Externa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png"/><Relationship Id="rId4" Type="http://schemas.openxmlformats.org/officeDocument/2006/relationships/image" Target="../media/image7.jpeg"/></Relationships>
</file>

<file path=ppt/slides/_rels/slide50.xml.rels><?xml version="1.0" encoding="UTF-8" standalone="yes"?>
<Relationships xmlns="http://schemas.openxmlformats.org/package/2006/relationships"><Relationship Id="rId3" Type="http://schemas.openxmlformats.org/officeDocument/2006/relationships/hyperlink" Target="http://www.bestbuy.com/site/Apple&amp;" TargetMode="External"/><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51.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hyperlink" Target="http://www.gaspricewatch.com/usgastaxes.asp" TargetMode="Externa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5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3" Type="http://schemas.openxmlformats.org/officeDocument/2006/relationships/hyperlink" Target="http://www.youtube.com/watch?v=HiC5cqMzyIc"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Launching a New Nation</a:t>
            </a:r>
            <a:br>
              <a:rPr lang="en-US" dirty="0" smtClean="0"/>
            </a:br>
            <a:endParaRPr lang="en-US" dirty="0"/>
          </a:p>
        </p:txBody>
      </p:sp>
      <p:sp>
        <p:nvSpPr>
          <p:cNvPr id="3" name="Subtitle 2"/>
          <p:cNvSpPr>
            <a:spLocks noGrp="1"/>
          </p:cNvSpPr>
          <p:nvPr>
            <p:ph type="subTitle" idx="1"/>
          </p:nvPr>
        </p:nvSpPr>
        <p:spPr/>
        <p:txBody>
          <a:bodyPr/>
          <a:lstStyle/>
          <a:p>
            <a:r>
              <a:rPr lang="en-US" dirty="0" smtClean="0"/>
              <a:t>Chapter 7</a:t>
            </a:r>
            <a:endParaRPr lang="en-US" dirty="0"/>
          </a:p>
        </p:txBody>
      </p:sp>
    </p:spTree>
    <p:extLst>
      <p:ext uri="{BB962C8B-B14F-4D97-AF65-F5344CB8AC3E}">
        <p14:creationId xmlns:p14="http://schemas.microsoft.com/office/powerpoint/2010/main" val="146045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23622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u="sng">
                <a:solidFill>
                  <a:srgbClr val="000000"/>
                </a:solidFill>
              </a:rPr>
              <a:t>Early American Problems</a:t>
            </a:r>
          </a:p>
        </p:txBody>
      </p:sp>
      <p:sp>
        <p:nvSpPr>
          <p:cNvPr id="3077" name="Rectangle 5"/>
          <p:cNvSpPr>
            <a:spLocks noChangeArrowheads="1"/>
          </p:cNvSpPr>
          <p:nvPr/>
        </p:nvSpPr>
        <p:spPr bwMode="auto">
          <a:xfrm>
            <a:off x="0" y="2971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914400" lvl="1" indent="-457200" fontAlgn="base">
              <a:spcBef>
                <a:spcPct val="20000"/>
              </a:spcBef>
              <a:spcAft>
                <a:spcPct val="0"/>
              </a:spcAft>
            </a:pPr>
            <a:r>
              <a:rPr lang="en-US" sz="2800" b="1">
                <a:solidFill>
                  <a:srgbClr val="000000"/>
                </a:solidFill>
                <a:latin typeface="Times New Roman" pitchFamily="18" charset="0"/>
              </a:rPr>
              <a:t>I.</a:t>
            </a:r>
            <a:r>
              <a:rPr lang="en-US" sz="2800" b="1" i="1">
                <a:solidFill>
                  <a:srgbClr val="000000"/>
                </a:solidFill>
                <a:latin typeface="Times New Roman" pitchFamily="18" charset="0"/>
              </a:rPr>
              <a:t>    People were more loyal to their state than to the      country.</a:t>
            </a:r>
          </a:p>
        </p:txBody>
      </p:sp>
      <p:sp>
        <p:nvSpPr>
          <p:cNvPr id="3078" name="Rectangle 6"/>
          <p:cNvSpPr>
            <a:spLocks noChangeArrowheads="1"/>
          </p:cNvSpPr>
          <p:nvPr/>
        </p:nvSpPr>
        <p:spPr bwMode="auto">
          <a:xfrm>
            <a:off x="0" y="3962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marL="457200" indent="-457200" fontAlgn="base">
              <a:spcBef>
                <a:spcPct val="20000"/>
              </a:spcBef>
              <a:spcAft>
                <a:spcPct val="0"/>
              </a:spcAft>
            </a:pPr>
            <a:r>
              <a:rPr lang="en-US" sz="2800" b="1" i="1">
                <a:solidFill>
                  <a:srgbClr val="000000"/>
                </a:solidFill>
                <a:latin typeface="Times New Roman" pitchFamily="18" charset="0"/>
              </a:rPr>
              <a:t>	</a:t>
            </a:r>
            <a:r>
              <a:rPr lang="en-US" sz="2800" b="1">
                <a:solidFill>
                  <a:srgbClr val="000000"/>
                </a:solidFill>
                <a:latin typeface="Times New Roman" pitchFamily="18" charset="0"/>
              </a:rPr>
              <a:t>II.</a:t>
            </a:r>
            <a:r>
              <a:rPr lang="en-US" sz="2800" b="1" i="1">
                <a:solidFill>
                  <a:srgbClr val="000000"/>
                </a:solidFill>
                <a:latin typeface="Times New Roman" pitchFamily="18" charset="0"/>
              </a:rPr>
              <a:t>	  People questioned the Constitution. (since the Articles  	of Confederation didn’t work)</a:t>
            </a:r>
          </a:p>
        </p:txBody>
      </p:sp>
      <p:sp>
        <p:nvSpPr>
          <p:cNvPr id="3079" name="Rectangle 7"/>
          <p:cNvSpPr>
            <a:spLocks noChangeArrowheads="1"/>
          </p:cNvSpPr>
          <p:nvPr/>
        </p:nvSpPr>
        <p:spPr bwMode="auto">
          <a:xfrm>
            <a:off x="0" y="5181600"/>
            <a:ext cx="852805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fontAlgn="base">
              <a:spcBef>
                <a:spcPct val="20000"/>
              </a:spcBef>
              <a:spcAft>
                <a:spcPct val="0"/>
              </a:spcAft>
            </a:pPr>
            <a:r>
              <a:rPr lang="en-US" sz="2800" b="1" i="1">
                <a:solidFill>
                  <a:srgbClr val="000000"/>
                </a:solidFill>
                <a:latin typeface="Times New Roman" pitchFamily="18" charset="0"/>
              </a:rPr>
              <a:t>	</a:t>
            </a:r>
            <a:r>
              <a:rPr lang="en-US" sz="2800" b="1">
                <a:solidFill>
                  <a:srgbClr val="000000"/>
                </a:solidFill>
                <a:latin typeface="Times New Roman" pitchFamily="18" charset="0"/>
              </a:rPr>
              <a:t>III.</a:t>
            </a:r>
            <a:r>
              <a:rPr lang="en-US" sz="2800" b="1" i="1">
                <a:solidFill>
                  <a:srgbClr val="000000"/>
                </a:solidFill>
                <a:latin typeface="Times New Roman" pitchFamily="18" charset="0"/>
              </a:rPr>
              <a:t>  People worried about the British and the French.</a:t>
            </a:r>
          </a:p>
        </p:txBody>
      </p:sp>
      <p:sp>
        <p:nvSpPr>
          <p:cNvPr id="3080" name="Rectangle 8"/>
          <p:cNvSpPr>
            <a:spLocks noChangeArrowheads="1"/>
          </p:cNvSpPr>
          <p:nvPr/>
        </p:nvSpPr>
        <p:spPr bwMode="auto">
          <a:xfrm>
            <a:off x="0" y="6019800"/>
            <a:ext cx="59801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marL="457200" indent="-457200" fontAlgn="base">
              <a:spcBef>
                <a:spcPct val="20000"/>
              </a:spcBef>
              <a:spcAft>
                <a:spcPct val="0"/>
              </a:spcAft>
            </a:pPr>
            <a:r>
              <a:rPr lang="en-US" sz="2800" b="1" i="1">
                <a:solidFill>
                  <a:srgbClr val="000000"/>
                </a:solidFill>
                <a:latin typeface="Times New Roman" pitchFamily="18" charset="0"/>
              </a:rPr>
              <a:t>	</a:t>
            </a:r>
            <a:r>
              <a:rPr lang="en-US" sz="2800" b="1">
                <a:solidFill>
                  <a:srgbClr val="000000"/>
                </a:solidFill>
                <a:latin typeface="Times New Roman" pitchFamily="18" charset="0"/>
              </a:rPr>
              <a:t>IV.</a:t>
            </a:r>
            <a:r>
              <a:rPr lang="en-US" sz="2800" b="1" i="1">
                <a:solidFill>
                  <a:srgbClr val="000000"/>
                </a:solidFill>
                <a:latin typeface="Times New Roman" pitchFamily="18" charset="0"/>
              </a:rPr>
              <a:t>  The nation was severely in debt.</a:t>
            </a:r>
          </a:p>
        </p:txBody>
      </p:sp>
      <p:sp>
        <p:nvSpPr>
          <p:cNvPr id="3081" name="Rectangle 9"/>
          <p:cNvSpPr>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b="1">
                <a:solidFill>
                  <a:srgbClr val="000000"/>
                </a:solidFill>
              </a:rPr>
              <a:t>Objective:</a:t>
            </a:r>
            <a:r>
              <a:rPr lang="en-US" sz="2800">
                <a:solidFill>
                  <a:srgbClr val="000000"/>
                </a:solidFill>
              </a:rPr>
              <a:t> To examine how the new U.S. government began.</a:t>
            </a:r>
          </a:p>
        </p:txBody>
      </p:sp>
      <p:sp>
        <p:nvSpPr>
          <p:cNvPr id="3082" name="Text Box 10"/>
          <p:cNvSpPr txBox="1">
            <a:spLocks noChangeArrowheads="1"/>
          </p:cNvSpPr>
          <p:nvPr/>
        </p:nvSpPr>
        <p:spPr bwMode="auto">
          <a:xfrm>
            <a:off x="0" y="1143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000000"/>
                </a:solidFill>
              </a:rPr>
              <a:t>Do Now:</a:t>
            </a:r>
            <a:r>
              <a:rPr lang="en-US" sz="2800">
                <a:solidFill>
                  <a:srgbClr val="000000"/>
                </a:solidFill>
              </a:rPr>
              <a:t> What problems did our nation face after the ratification of the Constitution?</a:t>
            </a:r>
          </a:p>
        </p:txBody>
      </p:sp>
    </p:spTree>
    <p:extLst>
      <p:ext uri="{BB962C8B-B14F-4D97-AF65-F5344CB8AC3E}">
        <p14:creationId xmlns:p14="http://schemas.microsoft.com/office/powerpoint/2010/main" val="3018170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box(in)">
                                      <p:cBhvr>
                                        <p:cTn id="7" dur="500"/>
                                        <p:tgtEl>
                                          <p:spTgt spid="307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7"/>
                                        </p:tgtEl>
                                        <p:attrNameLst>
                                          <p:attrName>style.visibility</p:attrName>
                                        </p:attrNameLst>
                                      </p:cBhvr>
                                      <p:to>
                                        <p:strVal val="visible"/>
                                      </p:to>
                                    </p:set>
                                    <p:animEffect transition="in" filter="box(in)">
                                      <p:cBhvr>
                                        <p:cTn id="12" dur="500"/>
                                        <p:tgtEl>
                                          <p:spTgt spid="307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8"/>
                                        </p:tgtEl>
                                        <p:attrNameLst>
                                          <p:attrName>style.visibility</p:attrName>
                                        </p:attrNameLst>
                                      </p:cBhvr>
                                      <p:to>
                                        <p:strVal val="visible"/>
                                      </p:to>
                                    </p:set>
                                    <p:animEffect transition="in" filter="box(in)">
                                      <p:cBhvr>
                                        <p:cTn id="17" dur="500"/>
                                        <p:tgtEl>
                                          <p:spTgt spid="3078"/>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79"/>
                                        </p:tgtEl>
                                        <p:attrNameLst>
                                          <p:attrName>style.visibility</p:attrName>
                                        </p:attrNameLst>
                                      </p:cBhvr>
                                      <p:to>
                                        <p:strVal val="visible"/>
                                      </p:to>
                                    </p:set>
                                    <p:animEffect transition="in" filter="box(in)">
                                      <p:cBhvr>
                                        <p:cTn id="22" dur="500"/>
                                        <p:tgtEl>
                                          <p:spTgt spid="3079"/>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80"/>
                                        </p:tgtEl>
                                        <p:attrNameLst>
                                          <p:attrName>style.visibility</p:attrName>
                                        </p:attrNameLst>
                                      </p:cBhvr>
                                      <p:to>
                                        <p:strVal val="visible"/>
                                      </p:to>
                                    </p:set>
                                    <p:animEffect transition="in" filter="box(in)">
                                      <p:cBhvr>
                                        <p:cTn id="27" dur="500"/>
                                        <p:tgtEl>
                                          <p:spTgt spid="30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6" grpId="0"/>
      <p:bldP spid="3077" grpId="0"/>
      <p:bldP spid="3078" grpId="0"/>
      <p:bldP spid="3079" grpId="0"/>
      <p:bldP spid="308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u="sng">
                <a:solidFill>
                  <a:srgbClr val="000000"/>
                </a:solidFill>
              </a:rPr>
              <a:t>Organizing a New Government</a:t>
            </a:r>
          </a:p>
        </p:txBody>
      </p:sp>
      <p:sp>
        <p:nvSpPr>
          <p:cNvPr id="4101" name="Rectangle 5"/>
          <p:cNvSpPr>
            <a:spLocks noChangeArrowheads="1"/>
          </p:cNvSpPr>
          <p:nvPr/>
        </p:nvSpPr>
        <p:spPr bwMode="auto">
          <a:xfrm>
            <a:off x="0" y="914400"/>
            <a:ext cx="48768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sz="2800">
                <a:solidFill>
                  <a:srgbClr val="000000"/>
                </a:solidFill>
                <a:latin typeface="Times New Roman" pitchFamily="18" charset="0"/>
              </a:rPr>
              <a:t> In </a:t>
            </a:r>
            <a:r>
              <a:rPr lang="en-US" sz="2800" b="1" i="1">
                <a:solidFill>
                  <a:srgbClr val="000000"/>
                </a:solidFill>
                <a:latin typeface="Times New Roman" pitchFamily="18" charset="0"/>
              </a:rPr>
              <a:t>1789</a:t>
            </a:r>
            <a:r>
              <a:rPr lang="en-US" sz="2800">
                <a:solidFill>
                  <a:srgbClr val="000000"/>
                </a:solidFill>
                <a:latin typeface="Times New Roman" pitchFamily="18" charset="0"/>
              </a:rPr>
              <a:t>, George Washington was </a:t>
            </a:r>
            <a:r>
              <a:rPr lang="en-US" sz="2800" b="1" i="1">
                <a:solidFill>
                  <a:srgbClr val="000000"/>
                </a:solidFill>
                <a:latin typeface="Times New Roman" pitchFamily="18" charset="0"/>
              </a:rPr>
              <a:t>inaugurated</a:t>
            </a:r>
            <a:r>
              <a:rPr lang="en-US" sz="2800">
                <a:solidFill>
                  <a:srgbClr val="000000"/>
                </a:solidFill>
                <a:latin typeface="Times New Roman" pitchFamily="18" charset="0"/>
              </a:rPr>
              <a:t> as the nation’s first </a:t>
            </a:r>
            <a:r>
              <a:rPr lang="en-US" sz="2800" b="1" i="1">
                <a:solidFill>
                  <a:srgbClr val="000000"/>
                </a:solidFill>
                <a:latin typeface="Times New Roman" pitchFamily="18" charset="0"/>
              </a:rPr>
              <a:t>President</a:t>
            </a:r>
            <a:r>
              <a:rPr lang="en-US" sz="2800">
                <a:solidFill>
                  <a:srgbClr val="000000"/>
                </a:solidFill>
                <a:latin typeface="Times New Roman" pitchFamily="18" charset="0"/>
              </a:rPr>
              <a:t>.</a:t>
            </a:r>
          </a:p>
        </p:txBody>
      </p:sp>
      <p:sp>
        <p:nvSpPr>
          <p:cNvPr id="4102" name="Rectangle 6"/>
          <p:cNvSpPr>
            <a:spLocks noChangeArrowheads="1"/>
          </p:cNvSpPr>
          <p:nvPr/>
        </p:nvSpPr>
        <p:spPr bwMode="auto">
          <a:xfrm>
            <a:off x="5257800" y="990600"/>
            <a:ext cx="3352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800">
                <a:solidFill>
                  <a:srgbClr val="000000"/>
                </a:solidFill>
                <a:latin typeface="Times New Roman" pitchFamily="18" charset="0"/>
              </a:rPr>
              <a:t> John </a:t>
            </a:r>
            <a:r>
              <a:rPr lang="en-US" sz="2800" b="1" i="1">
                <a:solidFill>
                  <a:srgbClr val="000000"/>
                </a:solidFill>
                <a:latin typeface="Times New Roman" pitchFamily="18" charset="0"/>
              </a:rPr>
              <a:t>Adams</a:t>
            </a:r>
            <a:r>
              <a:rPr lang="en-US" sz="2800">
                <a:solidFill>
                  <a:srgbClr val="000000"/>
                </a:solidFill>
                <a:latin typeface="Times New Roman" pitchFamily="18" charset="0"/>
              </a:rPr>
              <a:t> was the first Vice-President.</a:t>
            </a:r>
          </a:p>
        </p:txBody>
      </p:sp>
      <p:pic>
        <p:nvPicPr>
          <p:cNvPr id="4104" name="Picture 8"/>
          <p:cNvPicPr>
            <a:picLocks noChangeAspect="1" noChangeArrowheads="1"/>
          </p:cNvPicPr>
          <p:nvPr/>
        </p:nvPicPr>
        <p:blipFill>
          <a:blip r:embed="rId2">
            <a:extLst>
              <a:ext uri="{28A0092B-C50C-407E-A947-70E740481C1C}">
                <a14:useLocalDpi xmlns:a14="http://schemas.microsoft.com/office/drawing/2010/main" val="0"/>
              </a:ext>
            </a:extLst>
          </a:blip>
          <a:srcRect l="12151" t="11075"/>
          <a:stretch>
            <a:fillRect/>
          </a:stretch>
        </p:blipFill>
        <p:spPr bwMode="auto">
          <a:xfrm>
            <a:off x="609600" y="2278063"/>
            <a:ext cx="3665538" cy="45799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105"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2281238"/>
            <a:ext cx="3317875" cy="4576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106" name="Text Box 10"/>
          <p:cNvSpPr txBox="1">
            <a:spLocks noChangeArrowheads="1"/>
          </p:cNvSpPr>
          <p:nvPr/>
        </p:nvSpPr>
        <p:spPr bwMode="auto">
          <a:xfrm>
            <a:off x="0" y="533400"/>
            <a:ext cx="91440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000">
                <a:solidFill>
                  <a:srgbClr val="000000"/>
                </a:solidFill>
                <a:hlinkClick r:id="rId4"/>
              </a:rPr>
              <a:t>Audio – The President’s March (1789)</a:t>
            </a:r>
            <a:endParaRPr lang="en-US" sz="2000">
              <a:solidFill>
                <a:srgbClr val="000000"/>
              </a:solidFill>
            </a:endParaRPr>
          </a:p>
        </p:txBody>
      </p:sp>
    </p:spTree>
    <p:extLst>
      <p:ext uri="{BB962C8B-B14F-4D97-AF65-F5344CB8AC3E}">
        <p14:creationId xmlns:p14="http://schemas.microsoft.com/office/powerpoint/2010/main" val="33203927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checkerboard(across)">
                                      <p:cBhvr>
                                        <p:cTn id="7" dur="500"/>
                                        <p:tgtEl>
                                          <p:spTgt spid="4101"/>
                                        </p:tgtEl>
                                      </p:cBhvr>
                                    </p:animEffect>
                                  </p:childTnLst>
                                </p:cTn>
                              </p:par>
                              <p:par>
                                <p:cTn id="8" presetID="5" presetClass="entr" presetSubtype="10" fill="hold" nodeType="withEffect">
                                  <p:stCondLst>
                                    <p:cond delay="0"/>
                                  </p:stCondLst>
                                  <p:childTnLst>
                                    <p:set>
                                      <p:cBhvr>
                                        <p:cTn id="9" dur="1" fill="hold">
                                          <p:stCondLst>
                                            <p:cond delay="0"/>
                                          </p:stCondLst>
                                        </p:cTn>
                                        <p:tgtEl>
                                          <p:spTgt spid="4104"/>
                                        </p:tgtEl>
                                        <p:attrNameLst>
                                          <p:attrName>style.visibility</p:attrName>
                                        </p:attrNameLst>
                                      </p:cBhvr>
                                      <p:to>
                                        <p:strVal val="visible"/>
                                      </p:to>
                                    </p:set>
                                    <p:animEffect transition="in" filter="checkerboard(across)">
                                      <p:cBhvr>
                                        <p:cTn id="10" dur="500"/>
                                        <p:tgtEl>
                                          <p:spTgt spid="4104"/>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4102"/>
                                        </p:tgtEl>
                                        <p:attrNameLst>
                                          <p:attrName>style.visibility</p:attrName>
                                        </p:attrNameLst>
                                      </p:cBhvr>
                                      <p:to>
                                        <p:strVal val="visible"/>
                                      </p:to>
                                    </p:set>
                                    <p:animEffect transition="in" filter="checkerboard(across)">
                                      <p:cBhvr>
                                        <p:cTn id="15" dur="500"/>
                                        <p:tgtEl>
                                          <p:spTgt spid="4102"/>
                                        </p:tgtEl>
                                      </p:cBhvr>
                                    </p:animEffect>
                                  </p:childTnLst>
                                </p:cTn>
                              </p:par>
                              <p:par>
                                <p:cTn id="16" presetID="5" presetClass="entr" presetSubtype="10" fill="hold" nodeType="withEffect">
                                  <p:stCondLst>
                                    <p:cond delay="0"/>
                                  </p:stCondLst>
                                  <p:childTnLst>
                                    <p:set>
                                      <p:cBhvr>
                                        <p:cTn id="17" dur="1" fill="hold">
                                          <p:stCondLst>
                                            <p:cond delay="0"/>
                                          </p:stCondLst>
                                        </p:cTn>
                                        <p:tgtEl>
                                          <p:spTgt spid="4105"/>
                                        </p:tgtEl>
                                        <p:attrNameLst>
                                          <p:attrName>style.visibility</p:attrName>
                                        </p:attrNameLst>
                                      </p:cBhvr>
                                      <p:to>
                                        <p:strVal val="visible"/>
                                      </p:to>
                                    </p:set>
                                    <p:animEffect transition="in" filter="checkerboard(across)">
                                      <p:cBhvr>
                                        <p:cTn id="18" dur="500"/>
                                        <p:tgtEl>
                                          <p:spTgt spid="4105"/>
                                        </p:tgtEl>
                                      </p:cBhvr>
                                    </p:animEffect>
                                  </p:childTnLst>
                                </p:cTn>
                              </p:par>
                            </p:childTnLst>
                          </p:cTn>
                        </p:par>
                      </p:childTnLst>
                    </p:cTn>
                  </p:par>
                  <p:par>
                    <p:cTn id="19" fill="hold" nodeType="clickPar">
                      <p:stCondLst>
                        <p:cond delay="indefinite"/>
                      </p:stCondLst>
                      <p:childTnLst>
                        <p:par>
                          <p:cTn id="20" fill="hold" nodeType="withGroup">
                            <p:stCondLst>
                              <p:cond delay="0"/>
                            </p:stCondLst>
                            <p:childTnLst>
                              <p:par>
                                <p:cTn id="21" presetID="27" presetClass="entr" presetSubtype="0" fill="hold" grpId="0" nodeType="clickEffect">
                                  <p:stCondLst>
                                    <p:cond delay="0"/>
                                  </p:stCondLst>
                                  <p:iterate type="lt">
                                    <p:tmPct val="50000"/>
                                  </p:iterate>
                                  <p:childTnLst>
                                    <p:set>
                                      <p:cBhvr>
                                        <p:cTn id="22" dur="1" fill="hold">
                                          <p:stCondLst>
                                            <p:cond delay="0"/>
                                          </p:stCondLst>
                                        </p:cTn>
                                        <p:tgtEl>
                                          <p:spTgt spid="4106"/>
                                        </p:tgtEl>
                                        <p:attrNameLst>
                                          <p:attrName>style.visibility</p:attrName>
                                        </p:attrNameLst>
                                      </p:cBhvr>
                                      <p:to>
                                        <p:strVal val="visible"/>
                                      </p:to>
                                    </p:set>
                                    <p:anim calcmode="discrete" valueType="clr">
                                      <p:cBhvr override="childStyle">
                                        <p:cTn id="23" dur="80"/>
                                        <p:tgtEl>
                                          <p:spTgt spid="4106"/>
                                        </p:tgtEl>
                                        <p:attrNameLst>
                                          <p:attrName>style.color</p:attrName>
                                        </p:attrNameLst>
                                      </p:cBhvr>
                                      <p:tavLst>
                                        <p:tav tm="0">
                                          <p:val>
                                            <p:clrVal>
                                              <a:schemeClr val="accent2"/>
                                            </p:clrVal>
                                          </p:val>
                                        </p:tav>
                                        <p:tav tm="50000">
                                          <p:val>
                                            <p:clrVal>
                                              <a:schemeClr val="hlink"/>
                                            </p:clrVal>
                                          </p:val>
                                        </p:tav>
                                      </p:tavLst>
                                    </p:anim>
                                    <p:anim calcmode="discrete" valueType="clr">
                                      <p:cBhvr>
                                        <p:cTn id="24" dur="80"/>
                                        <p:tgtEl>
                                          <p:spTgt spid="4106"/>
                                        </p:tgtEl>
                                        <p:attrNameLst>
                                          <p:attrName>fillcolor</p:attrName>
                                        </p:attrNameLst>
                                      </p:cBhvr>
                                      <p:tavLst>
                                        <p:tav tm="0">
                                          <p:val>
                                            <p:clrVal>
                                              <a:schemeClr val="accent2"/>
                                            </p:clrVal>
                                          </p:val>
                                        </p:tav>
                                        <p:tav tm="50000">
                                          <p:val>
                                            <p:clrVal>
                                              <a:schemeClr val="hlink"/>
                                            </p:clrVal>
                                          </p:val>
                                        </p:tav>
                                      </p:tavLst>
                                    </p:anim>
                                    <p:set>
                                      <p:cBhvr>
                                        <p:cTn id="25" dur="80"/>
                                        <p:tgtEl>
                                          <p:spTgt spid="410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0" y="0"/>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fontAlgn="base">
              <a:spcBef>
                <a:spcPct val="0"/>
              </a:spcBef>
              <a:spcAft>
                <a:spcPct val="0"/>
              </a:spcAft>
              <a:buFontTx/>
              <a:buChar char="•"/>
            </a:pPr>
            <a:r>
              <a:rPr lang="en-US" sz="2800" dirty="0">
                <a:solidFill>
                  <a:srgbClr val="000000"/>
                </a:solidFill>
                <a:latin typeface="Times New Roman" pitchFamily="18" charset="0"/>
              </a:rPr>
              <a:t> </a:t>
            </a:r>
            <a:r>
              <a:rPr lang="en-US" sz="2800" b="1" i="1" dirty="0">
                <a:solidFill>
                  <a:srgbClr val="000000"/>
                </a:solidFill>
                <a:latin typeface="Times New Roman" pitchFamily="18" charset="0"/>
              </a:rPr>
              <a:t>New York City</a:t>
            </a:r>
            <a:r>
              <a:rPr lang="en-US" sz="2800" dirty="0">
                <a:solidFill>
                  <a:srgbClr val="000000"/>
                </a:solidFill>
                <a:latin typeface="Times New Roman" pitchFamily="18" charset="0"/>
              </a:rPr>
              <a:t> was the first capital of the U.S.</a:t>
            </a:r>
          </a:p>
        </p:txBody>
      </p:sp>
      <p:sp>
        <p:nvSpPr>
          <p:cNvPr id="12295" name="Rectangle 7"/>
          <p:cNvSpPr>
            <a:spLocks noChangeArrowheads="1"/>
          </p:cNvSpPr>
          <p:nvPr/>
        </p:nvSpPr>
        <p:spPr bwMode="auto">
          <a:xfrm>
            <a:off x="0" y="57912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p>
            <a:pPr fontAlgn="base">
              <a:spcBef>
                <a:spcPct val="0"/>
              </a:spcBef>
              <a:spcAft>
                <a:spcPct val="0"/>
              </a:spcAft>
            </a:pPr>
            <a:r>
              <a:rPr lang="en-US" sz="2800" b="1" i="1" dirty="0">
                <a:solidFill>
                  <a:srgbClr val="000000"/>
                </a:solidFill>
                <a:latin typeface="Times New Roman" pitchFamily="18" charset="0"/>
              </a:rPr>
              <a:t>Federal </a:t>
            </a:r>
            <a:r>
              <a:rPr lang="en-US" sz="2800" b="1" i="1" dirty="0" smtClean="0">
                <a:solidFill>
                  <a:srgbClr val="000000"/>
                </a:solidFill>
                <a:latin typeface="Times New Roman" pitchFamily="18" charset="0"/>
              </a:rPr>
              <a:t>Hall, seen here in 1789, was originally </a:t>
            </a:r>
            <a:r>
              <a:rPr lang="en-US" sz="2800" b="1" i="1" dirty="0">
                <a:solidFill>
                  <a:srgbClr val="000000"/>
                </a:solidFill>
                <a:latin typeface="Times New Roman" pitchFamily="18" charset="0"/>
              </a:rPr>
              <a:t>constructed </a:t>
            </a:r>
            <a:r>
              <a:rPr lang="en-US" sz="2800" b="1" i="1" dirty="0" smtClean="0">
                <a:solidFill>
                  <a:srgbClr val="000000"/>
                </a:solidFill>
                <a:latin typeface="Times New Roman" pitchFamily="18" charset="0"/>
              </a:rPr>
              <a:t>as </a:t>
            </a:r>
            <a:r>
              <a:rPr lang="en-US" sz="2800" b="1" i="1" dirty="0">
                <a:solidFill>
                  <a:srgbClr val="000000"/>
                </a:solidFill>
                <a:latin typeface="Times New Roman" pitchFamily="18" charset="0"/>
              </a:rPr>
              <a:t>a City Hall for New York in </a:t>
            </a:r>
            <a:r>
              <a:rPr lang="en-US" sz="2800" b="1" i="1" dirty="0" smtClean="0">
                <a:solidFill>
                  <a:srgbClr val="000000"/>
                </a:solidFill>
                <a:latin typeface="Times New Roman" pitchFamily="18" charset="0"/>
              </a:rPr>
              <a:t>1699. </a:t>
            </a:r>
            <a:endParaRPr lang="en-US" sz="2800" b="1" i="1" dirty="0">
              <a:solidFill>
                <a:srgbClr val="000000"/>
              </a:solidFill>
              <a:latin typeface="Times New Roman" pitchFamily="18" charset="0"/>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4403" y="564874"/>
            <a:ext cx="7755194" cy="52263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332242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080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365" name="Text Box 5"/>
          <p:cNvSpPr txBox="1">
            <a:spLocks noChangeArrowheads="1"/>
          </p:cNvSpPr>
          <p:nvPr/>
        </p:nvSpPr>
        <p:spPr bwMode="auto">
          <a:xfrm>
            <a:off x="0" y="6043254"/>
            <a:ext cx="91440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400" b="1" i="1" dirty="0" smtClean="0">
                <a:solidFill>
                  <a:srgbClr val="000000"/>
                </a:solidFill>
                <a:latin typeface="Times New Roman" pitchFamily="18" charset="0"/>
              </a:rPr>
              <a:t>Oil </a:t>
            </a:r>
            <a:r>
              <a:rPr lang="en-US" sz="2400" b="1" i="1" dirty="0">
                <a:solidFill>
                  <a:srgbClr val="000000"/>
                </a:solidFill>
                <a:latin typeface="Times New Roman" pitchFamily="18" charset="0"/>
              </a:rPr>
              <a:t>painting </a:t>
            </a:r>
            <a:r>
              <a:rPr lang="en-US" sz="2400" b="1" i="1" dirty="0" smtClean="0">
                <a:solidFill>
                  <a:srgbClr val="000000"/>
                </a:solidFill>
                <a:latin typeface="Times New Roman" pitchFamily="18" charset="0"/>
              </a:rPr>
              <a:t>of George Washington’s first inauguration by </a:t>
            </a:r>
            <a:r>
              <a:rPr lang="en-US" sz="2400" b="1" i="1" dirty="0">
                <a:solidFill>
                  <a:srgbClr val="000000"/>
                </a:solidFill>
                <a:latin typeface="Times New Roman" pitchFamily="18" charset="0"/>
              </a:rPr>
              <a:t>Ramon de </a:t>
            </a:r>
            <a:r>
              <a:rPr lang="en-US" sz="2400" b="1" i="1" dirty="0" err="1">
                <a:solidFill>
                  <a:srgbClr val="000000"/>
                </a:solidFill>
                <a:latin typeface="Times New Roman" pitchFamily="18" charset="0"/>
              </a:rPr>
              <a:t>Elorriaga</a:t>
            </a:r>
            <a:r>
              <a:rPr lang="en-US" sz="2400" b="1" i="1" dirty="0">
                <a:solidFill>
                  <a:srgbClr val="000000"/>
                </a:solidFill>
                <a:latin typeface="Times New Roman" pitchFamily="18" charset="0"/>
              </a:rPr>
              <a:t> from about 1899 </a:t>
            </a:r>
          </a:p>
        </p:txBody>
      </p:sp>
    </p:spTree>
    <p:extLst>
      <p:ext uri="{BB962C8B-B14F-4D97-AF65-F5344CB8AC3E}">
        <p14:creationId xmlns:p14="http://schemas.microsoft.com/office/powerpoint/2010/main" val="85231953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0"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0825" cy="6254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91" name="Text Box 7"/>
          <p:cNvSpPr txBox="1">
            <a:spLocks noChangeArrowheads="1"/>
          </p:cNvSpPr>
          <p:nvPr/>
        </p:nvSpPr>
        <p:spPr bwMode="auto">
          <a:xfrm>
            <a:off x="0" y="632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i="1">
                <a:solidFill>
                  <a:srgbClr val="000000"/>
                </a:solidFill>
                <a:latin typeface="Times New Roman" pitchFamily="18" charset="0"/>
              </a:rPr>
              <a:t>Federal Hall, New York City</a:t>
            </a:r>
          </a:p>
        </p:txBody>
      </p:sp>
    </p:spTree>
    <p:extLst>
      <p:ext uri="{BB962C8B-B14F-4D97-AF65-F5344CB8AC3E}">
        <p14:creationId xmlns:p14="http://schemas.microsoft.com/office/powerpoint/2010/main" val="1647607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5237163" cy="685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7413" name="Text Box 5"/>
          <p:cNvSpPr txBox="1">
            <a:spLocks noChangeArrowheads="1"/>
          </p:cNvSpPr>
          <p:nvPr/>
        </p:nvSpPr>
        <p:spPr bwMode="auto">
          <a:xfrm>
            <a:off x="5257800" y="5486400"/>
            <a:ext cx="3657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a:solidFill>
                  <a:srgbClr val="000000"/>
                </a:solidFill>
                <a:latin typeface="Times New Roman" pitchFamily="18" charset="0"/>
              </a:rPr>
              <a:t>Rotunda, Federal Hall, New York City</a:t>
            </a:r>
          </a:p>
        </p:txBody>
      </p:sp>
    </p:spTree>
    <p:extLst>
      <p:ext uri="{BB962C8B-B14F-4D97-AF65-F5344CB8AC3E}">
        <p14:creationId xmlns:p14="http://schemas.microsoft.com/office/powerpoint/2010/main" val="159326144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Rectangle 4"/>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sz="2800" dirty="0">
                <a:solidFill>
                  <a:srgbClr val="000000"/>
                </a:solidFill>
                <a:latin typeface="Times New Roman" pitchFamily="18" charset="0"/>
              </a:rPr>
              <a:t> Washington appointed four men to his first </a:t>
            </a:r>
            <a:r>
              <a:rPr lang="en-US" sz="2800" b="1" i="1" dirty="0">
                <a:solidFill>
                  <a:srgbClr val="000000"/>
                </a:solidFill>
                <a:latin typeface="Times New Roman" pitchFamily="18" charset="0"/>
              </a:rPr>
              <a:t>Cabinet</a:t>
            </a:r>
            <a:r>
              <a:rPr lang="en-US" sz="2800" dirty="0">
                <a:solidFill>
                  <a:srgbClr val="000000"/>
                </a:solidFill>
                <a:latin typeface="Times New Roman" pitchFamily="18" charset="0"/>
              </a:rPr>
              <a:t>.</a:t>
            </a:r>
          </a:p>
        </p:txBody>
      </p:sp>
      <p:sp>
        <p:nvSpPr>
          <p:cNvPr id="13337" name="Rectangle 25"/>
          <p:cNvSpPr>
            <a:spLocks noChangeArrowheads="1"/>
          </p:cNvSpPr>
          <p:nvPr/>
        </p:nvSpPr>
        <p:spPr bwMode="auto">
          <a:xfrm>
            <a:off x="533400" y="3733800"/>
            <a:ext cx="4081463"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800" b="1" dirty="0">
                <a:solidFill>
                  <a:srgbClr val="000000"/>
                </a:solidFill>
                <a:latin typeface="Times New Roman" pitchFamily="18" charset="0"/>
              </a:rPr>
              <a:t>Secretary of the Treasury</a:t>
            </a:r>
            <a:r>
              <a:rPr lang="en-US" sz="2800" dirty="0">
                <a:solidFill>
                  <a:srgbClr val="000000"/>
                </a:solidFill>
                <a:latin typeface="Times New Roman" pitchFamily="18" charset="0"/>
              </a:rPr>
              <a:t/>
            </a:r>
            <a:br>
              <a:rPr lang="en-US" sz="2800" dirty="0">
                <a:solidFill>
                  <a:srgbClr val="000000"/>
                </a:solidFill>
                <a:latin typeface="Times New Roman" pitchFamily="18" charset="0"/>
              </a:rPr>
            </a:br>
            <a:r>
              <a:rPr lang="en-US" sz="2800" u="sng" dirty="0">
                <a:solidFill>
                  <a:srgbClr val="000000"/>
                </a:solidFill>
                <a:latin typeface="Times New Roman" pitchFamily="18" charset="0"/>
              </a:rPr>
              <a:t>Alexander </a:t>
            </a:r>
            <a:r>
              <a:rPr lang="en-US" sz="2800" b="1" i="1" u="sng" dirty="0">
                <a:solidFill>
                  <a:srgbClr val="000000"/>
                </a:solidFill>
                <a:latin typeface="Times New Roman" pitchFamily="18" charset="0"/>
              </a:rPr>
              <a:t>Hamilton</a:t>
            </a:r>
            <a:endParaRPr lang="en-US" b="1" i="1" u="sng" dirty="0">
              <a:solidFill>
                <a:srgbClr val="000000"/>
              </a:solidFill>
            </a:endParaRPr>
          </a:p>
        </p:txBody>
      </p:sp>
      <p:sp>
        <p:nvSpPr>
          <p:cNvPr id="13339" name="Rectangle 27"/>
          <p:cNvSpPr>
            <a:spLocks noChangeArrowheads="1"/>
          </p:cNvSpPr>
          <p:nvPr/>
        </p:nvSpPr>
        <p:spPr bwMode="auto">
          <a:xfrm>
            <a:off x="5105400" y="609600"/>
            <a:ext cx="31940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800" b="1" dirty="0">
                <a:solidFill>
                  <a:srgbClr val="000000"/>
                </a:solidFill>
                <a:latin typeface="Times New Roman" pitchFamily="18" charset="0"/>
              </a:rPr>
              <a:t>Postmaster General</a:t>
            </a:r>
            <a:r>
              <a:rPr lang="en-US" sz="2800" dirty="0">
                <a:solidFill>
                  <a:srgbClr val="000000"/>
                </a:solidFill>
                <a:latin typeface="Times New Roman" pitchFamily="18" charset="0"/>
              </a:rPr>
              <a:t/>
            </a:r>
            <a:br>
              <a:rPr lang="en-US" sz="2800" dirty="0">
                <a:solidFill>
                  <a:srgbClr val="000000"/>
                </a:solidFill>
                <a:latin typeface="Times New Roman" pitchFamily="18" charset="0"/>
              </a:rPr>
            </a:br>
            <a:r>
              <a:rPr lang="en-US" sz="2800" u="sng" dirty="0">
                <a:solidFill>
                  <a:srgbClr val="000000"/>
                </a:solidFill>
                <a:latin typeface="Times New Roman" pitchFamily="18" charset="0"/>
              </a:rPr>
              <a:t>Samuel Osgood</a:t>
            </a:r>
          </a:p>
        </p:txBody>
      </p:sp>
      <p:sp>
        <p:nvSpPr>
          <p:cNvPr id="13340" name="Rectangle 28"/>
          <p:cNvSpPr>
            <a:spLocks noChangeArrowheads="1"/>
          </p:cNvSpPr>
          <p:nvPr/>
        </p:nvSpPr>
        <p:spPr bwMode="auto">
          <a:xfrm>
            <a:off x="5334000" y="3733800"/>
            <a:ext cx="2808288"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800" b="1" dirty="0">
                <a:solidFill>
                  <a:srgbClr val="000000"/>
                </a:solidFill>
                <a:latin typeface="Times New Roman" pitchFamily="18" charset="0"/>
              </a:rPr>
              <a:t>Secretary of War</a:t>
            </a:r>
            <a:r>
              <a:rPr lang="en-US" sz="2800" dirty="0">
                <a:solidFill>
                  <a:srgbClr val="000000"/>
                </a:solidFill>
                <a:latin typeface="Times New Roman" pitchFamily="18" charset="0"/>
              </a:rPr>
              <a:t/>
            </a:r>
            <a:br>
              <a:rPr lang="en-US" sz="2800" dirty="0">
                <a:solidFill>
                  <a:srgbClr val="000000"/>
                </a:solidFill>
                <a:latin typeface="Times New Roman" pitchFamily="18" charset="0"/>
              </a:rPr>
            </a:br>
            <a:r>
              <a:rPr lang="en-US" sz="2800" u="sng" dirty="0">
                <a:solidFill>
                  <a:srgbClr val="000000"/>
                </a:solidFill>
                <a:latin typeface="Times New Roman" pitchFamily="18" charset="0"/>
              </a:rPr>
              <a:t>Henry </a:t>
            </a:r>
            <a:r>
              <a:rPr lang="en-US" sz="2800" b="1" i="1" u="sng" dirty="0">
                <a:solidFill>
                  <a:srgbClr val="000000"/>
                </a:solidFill>
                <a:latin typeface="Times New Roman" pitchFamily="18" charset="0"/>
              </a:rPr>
              <a:t>Knox</a:t>
            </a:r>
          </a:p>
        </p:txBody>
      </p:sp>
      <p:sp>
        <p:nvSpPr>
          <p:cNvPr id="13341" name="Rectangle 29"/>
          <p:cNvSpPr>
            <a:spLocks noChangeArrowheads="1"/>
          </p:cNvSpPr>
          <p:nvPr/>
        </p:nvSpPr>
        <p:spPr bwMode="auto">
          <a:xfrm>
            <a:off x="914400" y="609600"/>
            <a:ext cx="288925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fontAlgn="base">
              <a:spcBef>
                <a:spcPct val="0"/>
              </a:spcBef>
              <a:spcAft>
                <a:spcPct val="0"/>
              </a:spcAft>
            </a:pPr>
            <a:r>
              <a:rPr lang="en-US" sz="2800" b="1" dirty="0">
                <a:solidFill>
                  <a:srgbClr val="000000"/>
                </a:solidFill>
                <a:latin typeface="Times New Roman" pitchFamily="18" charset="0"/>
              </a:rPr>
              <a:t>Secretary of State</a:t>
            </a:r>
            <a:r>
              <a:rPr lang="en-US" sz="2800" dirty="0">
                <a:solidFill>
                  <a:srgbClr val="000000"/>
                </a:solidFill>
                <a:latin typeface="Times New Roman" pitchFamily="18" charset="0"/>
              </a:rPr>
              <a:t/>
            </a:r>
            <a:br>
              <a:rPr lang="en-US" sz="2800" dirty="0">
                <a:solidFill>
                  <a:srgbClr val="000000"/>
                </a:solidFill>
                <a:latin typeface="Times New Roman" pitchFamily="18" charset="0"/>
              </a:rPr>
            </a:br>
            <a:r>
              <a:rPr lang="en-US" sz="2800" u="sng" dirty="0">
                <a:solidFill>
                  <a:srgbClr val="000000"/>
                </a:solidFill>
                <a:latin typeface="Times New Roman" pitchFamily="18" charset="0"/>
              </a:rPr>
              <a:t>Thomas </a:t>
            </a:r>
            <a:r>
              <a:rPr lang="en-US" sz="2800" b="1" i="1" u="sng" dirty="0">
                <a:solidFill>
                  <a:srgbClr val="000000"/>
                </a:solidFill>
                <a:latin typeface="Times New Roman" pitchFamily="18" charset="0"/>
              </a:rPr>
              <a:t>Jefferson</a:t>
            </a:r>
            <a:endParaRPr lang="en-US" b="1" i="1" u="sng" dirty="0">
              <a:solidFill>
                <a:srgbClr val="000000"/>
              </a:solidFill>
            </a:endParaRPr>
          </a:p>
        </p:txBody>
      </p:sp>
      <p:pic>
        <p:nvPicPr>
          <p:cNvPr id="13342" name="Picture 3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6400" y="1600200"/>
            <a:ext cx="1477963"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3" name="Picture 3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4000" y="4664075"/>
            <a:ext cx="180657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4" name="Picture 3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715000" y="4664075"/>
            <a:ext cx="2101850"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345" name="Picture 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67400" y="1600200"/>
            <a:ext cx="1781175" cy="219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346" name="Line 34"/>
          <p:cNvSpPr>
            <a:spLocks noChangeShapeType="1"/>
          </p:cNvSpPr>
          <p:nvPr/>
        </p:nvSpPr>
        <p:spPr bwMode="auto">
          <a:xfrm>
            <a:off x="0" y="3810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347" name="Line 35"/>
          <p:cNvSpPr>
            <a:spLocks noChangeShapeType="1"/>
          </p:cNvSpPr>
          <p:nvPr/>
        </p:nvSpPr>
        <p:spPr bwMode="auto">
          <a:xfrm>
            <a:off x="4876800" y="762000"/>
            <a:ext cx="0" cy="60960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5862826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16"/>
                                        </p:tgtEl>
                                        <p:attrNameLst>
                                          <p:attrName>style.visibility</p:attrName>
                                        </p:attrNameLst>
                                      </p:cBhvr>
                                      <p:to>
                                        <p:strVal val="visible"/>
                                      </p:to>
                                    </p:set>
                                    <p:animEffect transition="in" filter="box(in)">
                                      <p:cBhvr>
                                        <p:cTn id="7" dur="500"/>
                                        <p:tgtEl>
                                          <p:spTgt spid="1331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3347"/>
                                        </p:tgtEl>
                                        <p:attrNameLst>
                                          <p:attrName>style.visibility</p:attrName>
                                        </p:attrNameLst>
                                      </p:cBhvr>
                                      <p:to>
                                        <p:strVal val="visible"/>
                                      </p:to>
                                    </p:set>
                                    <p:animEffect transition="in" filter="wipe(down)">
                                      <p:cBhvr>
                                        <p:cTn id="10" dur="500"/>
                                        <p:tgtEl>
                                          <p:spTgt spid="1334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3346"/>
                                        </p:tgtEl>
                                        <p:attrNameLst>
                                          <p:attrName>style.visibility</p:attrName>
                                        </p:attrNameLst>
                                      </p:cBhvr>
                                      <p:to>
                                        <p:strVal val="visible"/>
                                      </p:to>
                                    </p:set>
                                    <p:animEffect transition="in" filter="wipe(left)">
                                      <p:cBhvr>
                                        <p:cTn id="13" dur="500"/>
                                        <p:tgtEl>
                                          <p:spTgt spid="13346"/>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5" presetClass="entr" presetSubtype="10" fill="hold" grpId="0" nodeType="clickEffect">
                                  <p:stCondLst>
                                    <p:cond delay="0"/>
                                  </p:stCondLst>
                                  <p:childTnLst>
                                    <p:set>
                                      <p:cBhvr>
                                        <p:cTn id="17" dur="1" fill="hold">
                                          <p:stCondLst>
                                            <p:cond delay="0"/>
                                          </p:stCondLst>
                                        </p:cTn>
                                        <p:tgtEl>
                                          <p:spTgt spid="13341"/>
                                        </p:tgtEl>
                                        <p:attrNameLst>
                                          <p:attrName>style.visibility</p:attrName>
                                        </p:attrNameLst>
                                      </p:cBhvr>
                                      <p:to>
                                        <p:strVal val="visible"/>
                                      </p:to>
                                    </p:set>
                                    <p:animEffect transition="in" filter="checkerboard(across)">
                                      <p:cBhvr>
                                        <p:cTn id="18" dur="500"/>
                                        <p:tgtEl>
                                          <p:spTgt spid="13341"/>
                                        </p:tgtEl>
                                      </p:cBhvr>
                                    </p:animEffect>
                                  </p:childTnLst>
                                </p:cTn>
                              </p:par>
                              <p:par>
                                <p:cTn id="19" presetID="5" presetClass="entr" presetSubtype="10" fill="hold" nodeType="withEffect">
                                  <p:stCondLst>
                                    <p:cond delay="0"/>
                                  </p:stCondLst>
                                  <p:childTnLst>
                                    <p:set>
                                      <p:cBhvr>
                                        <p:cTn id="20" dur="1" fill="hold">
                                          <p:stCondLst>
                                            <p:cond delay="0"/>
                                          </p:stCondLst>
                                        </p:cTn>
                                        <p:tgtEl>
                                          <p:spTgt spid="13342"/>
                                        </p:tgtEl>
                                        <p:attrNameLst>
                                          <p:attrName>style.visibility</p:attrName>
                                        </p:attrNameLst>
                                      </p:cBhvr>
                                      <p:to>
                                        <p:strVal val="visible"/>
                                      </p:to>
                                    </p:set>
                                    <p:animEffect transition="in" filter="checkerboard(across)">
                                      <p:cBhvr>
                                        <p:cTn id="21" dur="500"/>
                                        <p:tgtEl>
                                          <p:spTgt spid="13342"/>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 presetClass="entr" presetSubtype="10" fill="hold" grpId="0" nodeType="clickEffect">
                                  <p:stCondLst>
                                    <p:cond delay="0"/>
                                  </p:stCondLst>
                                  <p:childTnLst>
                                    <p:set>
                                      <p:cBhvr>
                                        <p:cTn id="25" dur="1" fill="hold">
                                          <p:stCondLst>
                                            <p:cond delay="0"/>
                                          </p:stCondLst>
                                        </p:cTn>
                                        <p:tgtEl>
                                          <p:spTgt spid="13337"/>
                                        </p:tgtEl>
                                        <p:attrNameLst>
                                          <p:attrName>style.visibility</p:attrName>
                                        </p:attrNameLst>
                                      </p:cBhvr>
                                      <p:to>
                                        <p:strVal val="visible"/>
                                      </p:to>
                                    </p:set>
                                    <p:animEffect transition="in" filter="checkerboard(across)">
                                      <p:cBhvr>
                                        <p:cTn id="26" dur="500"/>
                                        <p:tgtEl>
                                          <p:spTgt spid="13337"/>
                                        </p:tgtEl>
                                      </p:cBhvr>
                                    </p:animEffect>
                                  </p:childTnLst>
                                </p:cTn>
                              </p:par>
                              <p:par>
                                <p:cTn id="27" presetID="5" presetClass="entr" presetSubtype="10" fill="hold" nodeType="withEffect">
                                  <p:stCondLst>
                                    <p:cond delay="0"/>
                                  </p:stCondLst>
                                  <p:childTnLst>
                                    <p:set>
                                      <p:cBhvr>
                                        <p:cTn id="28" dur="1" fill="hold">
                                          <p:stCondLst>
                                            <p:cond delay="0"/>
                                          </p:stCondLst>
                                        </p:cTn>
                                        <p:tgtEl>
                                          <p:spTgt spid="13343"/>
                                        </p:tgtEl>
                                        <p:attrNameLst>
                                          <p:attrName>style.visibility</p:attrName>
                                        </p:attrNameLst>
                                      </p:cBhvr>
                                      <p:to>
                                        <p:strVal val="visible"/>
                                      </p:to>
                                    </p:set>
                                    <p:animEffect transition="in" filter="checkerboard(across)">
                                      <p:cBhvr>
                                        <p:cTn id="29" dur="500"/>
                                        <p:tgtEl>
                                          <p:spTgt spid="13343"/>
                                        </p:tgtEl>
                                      </p:cBhvr>
                                    </p:animEffect>
                                  </p:childTnLst>
                                </p:cTn>
                              </p:par>
                            </p:childTnLst>
                          </p:cTn>
                        </p:par>
                      </p:childTnLst>
                    </p:cTn>
                  </p:par>
                  <p:par>
                    <p:cTn id="30" fill="hold" nodeType="clickPar">
                      <p:stCondLst>
                        <p:cond delay="indefinite"/>
                      </p:stCondLst>
                      <p:childTnLst>
                        <p:par>
                          <p:cTn id="31" fill="hold" nodeType="withGroup">
                            <p:stCondLst>
                              <p:cond delay="0"/>
                            </p:stCondLst>
                            <p:childTnLst>
                              <p:par>
                                <p:cTn id="32" presetID="5" presetClass="entr" presetSubtype="10" fill="hold" grpId="0" nodeType="clickEffect">
                                  <p:stCondLst>
                                    <p:cond delay="0"/>
                                  </p:stCondLst>
                                  <p:childTnLst>
                                    <p:set>
                                      <p:cBhvr>
                                        <p:cTn id="33" dur="1" fill="hold">
                                          <p:stCondLst>
                                            <p:cond delay="0"/>
                                          </p:stCondLst>
                                        </p:cTn>
                                        <p:tgtEl>
                                          <p:spTgt spid="13340"/>
                                        </p:tgtEl>
                                        <p:attrNameLst>
                                          <p:attrName>style.visibility</p:attrName>
                                        </p:attrNameLst>
                                      </p:cBhvr>
                                      <p:to>
                                        <p:strVal val="visible"/>
                                      </p:to>
                                    </p:set>
                                    <p:animEffect transition="in" filter="checkerboard(across)">
                                      <p:cBhvr>
                                        <p:cTn id="34" dur="500"/>
                                        <p:tgtEl>
                                          <p:spTgt spid="13340"/>
                                        </p:tgtEl>
                                      </p:cBhvr>
                                    </p:animEffect>
                                  </p:childTnLst>
                                </p:cTn>
                              </p:par>
                              <p:par>
                                <p:cTn id="35" presetID="5" presetClass="entr" presetSubtype="10" fill="hold" nodeType="withEffect">
                                  <p:stCondLst>
                                    <p:cond delay="0"/>
                                  </p:stCondLst>
                                  <p:childTnLst>
                                    <p:set>
                                      <p:cBhvr>
                                        <p:cTn id="36" dur="1" fill="hold">
                                          <p:stCondLst>
                                            <p:cond delay="0"/>
                                          </p:stCondLst>
                                        </p:cTn>
                                        <p:tgtEl>
                                          <p:spTgt spid="13344"/>
                                        </p:tgtEl>
                                        <p:attrNameLst>
                                          <p:attrName>style.visibility</p:attrName>
                                        </p:attrNameLst>
                                      </p:cBhvr>
                                      <p:to>
                                        <p:strVal val="visible"/>
                                      </p:to>
                                    </p:set>
                                    <p:animEffect transition="in" filter="checkerboard(across)">
                                      <p:cBhvr>
                                        <p:cTn id="37" dur="500"/>
                                        <p:tgtEl>
                                          <p:spTgt spid="13344"/>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13339"/>
                                        </p:tgtEl>
                                        <p:attrNameLst>
                                          <p:attrName>style.visibility</p:attrName>
                                        </p:attrNameLst>
                                      </p:cBhvr>
                                      <p:to>
                                        <p:strVal val="visible"/>
                                      </p:to>
                                    </p:set>
                                    <p:animEffect transition="in" filter="checkerboard(across)">
                                      <p:cBhvr>
                                        <p:cTn id="42" dur="500"/>
                                        <p:tgtEl>
                                          <p:spTgt spid="13339"/>
                                        </p:tgtEl>
                                      </p:cBhvr>
                                    </p:animEffect>
                                  </p:childTnLst>
                                </p:cTn>
                              </p:par>
                              <p:par>
                                <p:cTn id="43" presetID="5" presetClass="entr" presetSubtype="10" fill="hold" nodeType="withEffect">
                                  <p:stCondLst>
                                    <p:cond delay="0"/>
                                  </p:stCondLst>
                                  <p:childTnLst>
                                    <p:set>
                                      <p:cBhvr>
                                        <p:cTn id="44" dur="1" fill="hold">
                                          <p:stCondLst>
                                            <p:cond delay="0"/>
                                          </p:stCondLst>
                                        </p:cTn>
                                        <p:tgtEl>
                                          <p:spTgt spid="13345"/>
                                        </p:tgtEl>
                                        <p:attrNameLst>
                                          <p:attrName>style.visibility</p:attrName>
                                        </p:attrNameLst>
                                      </p:cBhvr>
                                      <p:to>
                                        <p:strVal val="visible"/>
                                      </p:to>
                                    </p:set>
                                    <p:animEffect transition="in" filter="checkerboard(across)">
                                      <p:cBhvr>
                                        <p:cTn id="45" dur="500"/>
                                        <p:tgtEl>
                                          <p:spTgt spid="133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6" grpId="0"/>
      <p:bldP spid="13337" grpId="0"/>
      <p:bldP spid="13339" grpId="0"/>
      <p:bldP spid="13340" grpId="0"/>
      <p:bldP spid="13341" grpId="0"/>
      <p:bldP spid="13346" grpId="0" animBg="1"/>
      <p:bldP spid="1334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5" name="Text Box 9"/>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u="sng">
                <a:solidFill>
                  <a:srgbClr val="000000"/>
                </a:solidFill>
              </a:rPr>
              <a:t>President Obama’s Cabinet</a:t>
            </a:r>
          </a:p>
        </p:txBody>
      </p:sp>
      <p:pic>
        <p:nvPicPr>
          <p:cNvPr id="14346" name="Picture 10"/>
          <p:cNvPicPr>
            <a:picLocks noChangeAspect="1" noChangeArrowheads="1"/>
          </p:cNvPicPr>
          <p:nvPr/>
        </p:nvPicPr>
        <p:blipFill>
          <a:blip r:embed="rId2">
            <a:extLst>
              <a:ext uri="{28A0092B-C50C-407E-A947-70E740481C1C}">
                <a14:useLocalDpi xmlns:a14="http://schemas.microsoft.com/office/drawing/2010/main" val="0"/>
              </a:ext>
            </a:extLst>
          </a:blip>
          <a:srcRect t="24667" b="2657"/>
          <a:stretch>
            <a:fillRect/>
          </a:stretch>
        </p:blipFill>
        <p:spPr bwMode="auto">
          <a:xfrm>
            <a:off x="914400" y="990600"/>
            <a:ext cx="7313613" cy="2990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7" name="Rectangle 11"/>
          <p:cNvSpPr>
            <a:spLocks noChangeArrowheads="1"/>
          </p:cNvSpPr>
          <p:nvPr/>
        </p:nvSpPr>
        <p:spPr bwMode="auto">
          <a:xfrm>
            <a:off x="0" y="3962400"/>
            <a:ext cx="9144000" cy="1616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pPr fontAlgn="base">
              <a:spcBef>
                <a:spcPct val="0"/>
              </a:spcBef>
              <a:spcAft>
                <a:spcPct val="0"/>
              </a:spcAft>
            </a:pPr>
            <a:r>
              <a:rPr lang="en-US" sz="2000" i="1">
                <a:solidFill>
                  <a:srgbClr val="000000"/>
                </a:solidFill>
                <a:latin typeface="Times New Roman" pitchFamily="18" charset="0"/>
              </a:rPr>
              <a:t>The Cabinet includes the Vice President and the heads of 15 executive departments — the Secretaries of Agriculture, Commerce, Defense, Education, Energy, Health and Human Services, Homeland Security, Housing and Urban Development, Interior, Labor, State, Transportation, Treasury, and Veterans Affairs, as well as the Attorney General. </a:t>
            </a:r>
          </a:p>
        </p:txBody>
      </p:sp>
      <p:sp>
        <p:nvSpPr>
          <p:cNvPr id="14348" name="Text Box 12"/>
          <p:cNvSpPr txBox="1">
            <a:spLocks noChangeArrowheads="1"/>
          </p:cNvSpPr>
          <p:nvPr/>
        </p:nvSpPr>
        <p:spPr bwMode="auto">
          <a:xfrm>
            <a:off x="0" y="5546725"/>
            <a:ext cx="9144000" cy="1311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000" i="1">
                <a:solidFill>
                  <a:srgbClr val="000000"/>
                </a:solidFill>
                <a:latin typeface="Times New Roman" pitchFamily="18" charset="0"/>
              </a:rPr>
              <a:t>The following positions have the status of Cabinet-rank: White House Chief of Staff, Environmental Protection Agency, Office of Management &amp; Budget, United States Trade Representative, United States Ambassador to the United Nations, Council of Economic Advisers</a:t>
            </a:r>
          </a:p>
        </p:txBody>
      </p:sp>
      <p:sp>
        <p:nvSpPr>
          <p:cNvPr id="14349" name="Line 13"/>
          <p:cNvSpPr>
            <a:spLocks noChangeShapeType="1"/>
          </p:cNvSpPr>
          <p:nvPr/>
        </p:nvSpPr>
        <p:spPr bwMode="auto">
          <a:xfrm>
            <a:off x="0" y="5562600"/>
            <a:ext cx="9144000" cy="0"/>
          </a:xfrm>
          <a:prstGeom prst="line">
            <a:avLst/>
          </a:prstGeom>
          <a:noFill/>
          <a:ln w="381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419060331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4" name="Oval 4"/>
          <p:cNvSpPr>
            <a:spLocks noChangeArrowheads="1"/>
          </p:cNvSpPr>
          <p:nvPr/>
        </p:nvSpPr>
        <p:spPr bwMode="auto">
          <a:xfrm>
            <a:off x="3048000" y="1371600"/>
            <a:ext cx="3352800" cy="14478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i="1">
                <a:solidFill>
                  <a:srgbClr val="FFFFFF"/>
                </a:solidFill>
              </a:rPr>
              <a:t>Supreme</a:t>
            </a:r>
            <a:r>
              <a:rPr lang="en-US" sz="2800" b="1">
                <a:solidFill>
                  <a:srgbClr val="FFFFFF"/>
                </a:solidFill>
              </a:rPr>
              <a:t> Court</a:t>
            </a:r>
          </a:p>
        </p:txBody>
      </p:sp>
      <p:sp>
        <p:nvSpPr>
          <p:cNvPr id="5127" name="Line 7"/>
          <p:cNvSpPr>
            <a:spLocks noChangeShapeType="1"/>
          </p:cNvSpPr>
          <p:nvPr/>
        </p:nvSpPr>
        <p:spPr bwMode="auto">
          <a:xfrm flipV="1">
            <a:off x="4724400" y="2819400"/>
            <a:ext cx="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129" name="Rectangle 9"/>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u="sng">
                <a:solidFill>
                  <a:srgbClr val="000000"/>
                </a:solidFill>
                <a:latin typeface="Times New Roman" pitchFamily="18" charset="0"/>
              </a:rPr>
              <a:t>The Federal Court System</a:t>
            </a:r>
          </a:p>
        </p:txBody>
      </p:sp>
      <p:sp>
        <p:nvSpPr>
          <p:cNvPr id="5130" name="Rectangle 10"/>
          <p:cNvSpPr>
            <a:spLocks noChangeArrowheads="1"/>
          </p:cNvSpPr>
          <p:nvPr/>
        </p:nvSpPr>
        <p:spPr bwMode="auto">
          <a:xfrm>
            <a:off x="0" y="685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800">
                <a:solidFill>
                  <a:srgbClr val="000000"/>
                </a:solidFill>
                <a:latin typeface="Times New Roman" pitchFamily="18" charset="0"/>
              </a:rPr>
              <a:t> In 1789, Congress passed the </a:t>
            </a:r>
            <a:r>
              <a:rPr lang="en-US" sz="2800" b="1" i="1">
                <a:solidFill>
                  <a:srgbClr val="000000"/>
                </a:solidFill>
                <a:latin typeface="Times New Roman" pitchFamily="18" charset="0"/>
              </a:rPr>
              <a:t>Judiciary Act</a:t>
            </a:r>
            <a:r>
              <a:rPr lang="en-US" sz="2800">
                <a:solidFill>
                  <a:srgbClr val="000000"/>
                </a:solidFill>
                <a:latin typeface="Times New Roman" pitchFamily="18" charset="0"/>
              </a:rPr>
              <a:t>.</a:t>
            </a:r>
          </a:p>
        </p:txBody>
      </p:sp>
      <p:sp>
        <p:nvSpPr>
          <p:cNvPr id="5131" name="Oval 11"/>
          <p:cNvSpPr>
            <a:spLocks noChangeArrowheads="1"/>
          </p:cNvSpPr>
          <p:nvPr/>
        </p:nvSpPr>
        <p:spPr bwMode="auto">
          <a:xfrm>
            <a:off x="3048000" y="5410200"/>
            <a:ext cx="33528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i="1">
                <a:solidFill>
                  <a:srgbClr val="FFFFFF"/>
                </a:solidFill>
              </a:rPr>
              <a:t>District</a:t>
            </a:r>
            <a:r>
              <a:rPr lang="en-US" sz="2800" b="1">
                <a:solidFill>
                  <a:srgbClr val="FFFFFF"/>
                </a:solidFill>
              </a:rPr>
              <a:t> Court</a:t>
            </a:r>
          </a:p>
        </p:txBody>
      </p:sp>
      <p:sp>
        <p:nvSpPr>
          <p:cNvPr id="5132" name="Oval 12"/>
          <p:cNvSpPr>
            <a:spLocks noChangeArrowheads="1"/>
          </p:cNvSpPr>
          <p:nvPr/>
        </p:nvSpPr>
        <p:spPr bwMode="auto">
          <a:xfrm>
            <a:off x="3048000" y="3352800"/>
            <a:ext cx="3352800" cy="14478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i="1">
                <a:solidFill>
                  <a:srgbClr val="333399"/>
                </a:solidFill>
              </a:rPr>
              <a:t>Circuit</a:t>
            </a:r>
            <a:r>
              <a:rPr lang="en-US" sz="2800" b="1">
                <a:solidFill>
                  <a:srgbClr val="333399"/>
                </a:solidFill>
              </a:rPr>
              <a:t> Court</a:t>
            </a:r>
          </a:p>
        </p:txBody>
      </p:sp>
      <p:sp>
        <p:nvSpPr>
          <p:cNvPr id="5133" name="Line 13"/>
          <p:cNvSpPr>
            <a:spLocks noChangeShapeType="1"/>
          </p:cNvSpPr>
          <p:nvPr/>
        </p:nvSpPr>
        <p:spPr bwMode="auto">
          <a:xfrm flipV="1">
            <a:off x="4800600" y="4800600"/>
            <a:ext cx="0" cy="609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88065451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box(in)">
                                      <p:cBhvr>
                                        <p:cTn id="7" dur="500"/>
                                        <p:tgtEl>
                                          <p:spTgt spid="513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5131"/>
                                        </p:tgtEl>
                                        <p:attrNameLst>
                                          <p:attrName>style.visibility</p:attrName>
                                        </p:attrNameLst>
                                      </p:cBhvr>
                                      <p:to>
                                        <p:strVal val="visible"/>
                                      </p:to>
                                    </p:set>
                                    <p:anim calcmode="lin" valueType="num">
                                      <p:cBhvr additive="base">
                                        <p:cTn id="12" dur="500" fill="hold"/>
                                        <p:tgtEl>
                                          <p:spTgt spid="5131"/>
                                        </p:tgtEl>
                                        <p:attrNameLst>
                                          <p:attrName>ppt_x</p:attrName>
                                        </p:attrNameLst>
                                      </p:cBhvr>
                                      <p:tavLst>
                                        <p:tav tm="0">
                                          <p:val>
                                            <p:strVal val="#ppt_x"/>
                                          </p:val>
                                        </p:tav>
                                        <p:tav tm="100000">
                                          <p:val>
                                            <p:strVal val="#ppt_x"/>
                                          </p:val>
                                        </p:tav>
                                      </p:tavLst>
                                    </p:anim>
                                    <p:anim calcmode="lin" valueType="num">
                                      <p:cBhvr additive="base">
                                        <p:cTn id="13" dur="500" fill="hold"/>
                                        <p:tgtEl>
                                          <p:spTgt spid="5131"/>
                                        </p:tgtEl>
                                        <p:attrNameLst>
                                          <p:attrName>ppt_y</p:attrName>
                                        </p:attrNameLst>
                                      </p:cBhvr>
                                      <p:tavLst>
                                        <p:tav tm="0">
                                          <p:val>
                                            <p:strVal val="1+#ppt_h/2"/>
                                          </p:val>
                                        </p:tav>
                                        <p:tav tm="100000">
                                          <p:val>
                                            <p:strVal val="#ppt_y"/>
                                          </p:val>
                                        </p:tav>
                                      </p:tavLst>
                                    </p:anim>
                                  </p:childTnLst>
                                </p:cTn>
                              </p:par>
                            </p:childTnLst>
                          </p:cTn>
                        </p:par>
                      </p:childTnLst>
                    </p:cTn>
                  </p:par>
                  <p:par>
                    <p:cTn id="14" fill="hold" nodeType="clickPar">
                      <p:stCondLst>
                        <p:cond delay="indefinite"/>
                      </p:stCondLst>
                      <p:childTnLst>
                        <p:par>
                          <p:cTn id="15" fill="hold" nodeType="withGroup">
                            <p:stCondLst>
                              <p:cond delay="0"/>
                            </p:stCondLst>
                            <p:childTnLst>
                              <p:par>
                                <p:cTn id="16" presetID="2" presetClass="entr" presetSubtype="4" fill="hold" grpId="0" nodeType="clickEffect">
                                  <p:stCondLst>
                                    <p:cond delay="0"/>
                                  </p:stCondLst>
                                  <p:childTnLst>
                                    <p:set>
                                      <p:cBhvr>
                                        <p:cTn id="17" dur="1" fill="hold">
                                          <p:stCondLst>
                                            <p:cond delay="0"/>
                                          </p:stCondLst>
                                        </p:cTn>
                                        <p:tgtEl>
                                          <p:spTgt spid="5133"/>
                                        </p:tgtEl>
                                        <p:attrNameLst>
                                          <p:attrName>style.visibility</p:attrName>
                                        </p:attrNameLst>
                                      </p:cBhvr>
                                      <p:to>
                                        <p:strVal val="visible"/>
                                      </p:to>
                                    </p:set>
                                    <p:anim calcmode="lin" valueType="num">
                                      <p:cBhvr additive="base">
                                        <p:cTn id="18" dur="500" fill="hold"/>
                                        <p:tgtEl>
                                          <p:spTgt spid="5133"/>
                                        </p:tgtEl>
                                        <p:attrNameLst>
                                          <p:attrName>ppt_x</p:attrName>
                                        </p:attrNameLst>
                                      </p:cBhvr>
                                      <p:tavLst>
                                        <p:tav tm="0">
                                          <p:val>
                                            <p:strVal val="#ppt_x"/>
                                          </p:val>
                                        </p:tav>
                                        <p:tav tm="100000">
                                          <p:val>
                                            <p:strVal val="#ppt_x"/>
                                          </p:val>
                                        </p:tav>
                                      </p:tavLst>
                                    </p:anim>
                                    <p:anim calcmode="lin" valueType="num">
                                      <p:cBhvr additive="base">
                                        <p:cTn id="19" dur="500" fill="hold"/>
                                        <p:tgtEl>
                                          <p:spTgt spid="5133"/>
                                        </p:tgtEl>
                                        <p:attrNameLst>
                                          <p:attrName>ppt_y</p:attrName>
                                        </p:attrNameLst>
                                      </p:cBhvr>
                                      <p:tavLst>
                                        <p:tav tm="0">
                                          <p:val>
                                            <p:strVal val="1+#ppt_h/2"/>
                                          </p:val>
                                        </p:tav>
                                        <p:tav tm="100000">
                                          <p:val>
                                            <p:strVal val="#ppt_y"/>
                                          </p:val>
                                        </p:tav>
                                      </p:tavLst>
                                    </p:anim>
                                  </p:childTnLst>
                                </p:cTn>
                              </p:par>
                            </p:childTnLst>
                          </p:cTn>
                        </p:par>
                      </p:childTnLst>
                    </p:cTn>
                  </p:par>
                  <p:par>
                    <p:cTn id="20" fill="hold" nodeType="clickPar">
                      <p:stCondLst>
                        <p:cond delay="indefinite"/>
                      </p:stCondLst>
                      <p:childTnLst>
                        <p:par>
                          <p:cTn id="21" fill="hold" nodeType="withGroup">
                            <p:stCondLst>
                              <p:cond delay="0"/>
                            </p:stCondLst>
                            <p:childTnLst>
                              <p:par>
                                <p:cTn id="22" presetID="2" presetClass="entr" presetSubtype="4" fill="hold" grpId="0" nodeType="clickEffect">
                                  <p:stCondLst>
                                    <p:cond delay="0"/>
                                  </p:stCondLst>
                                  <p:childTnLst>
                                    <p:set>
                                      <p:cBhvr>
                                        <p:cTn id="23" dur="1" fill="hold">
                                          <p:stCondLst>
                                            <p:cond delay="0"/>
                                          </p:stCondLst>
                                        </p:cTn>
                                        <p:tgtEl>
                                          <p:spTgt spid="5132"/>
                                        </p:tgtEl>
                                        <p:attrNameLst>
                                          <p:attrName>style.visibility</p:attrName>
                                        </p:attrNameLst>
                                      </p:cBhvr>
                                      <p:to>
                                        <p:strVal val="visible"/>
                                      </p:to>
                                    </p:set>
                                    <p:anim calcmode="lin" valueType="num">
                                      <p:cBhvr additive="base">
                                        <p:cTn id="24" dur="500" fill="hold"/>
                                        <p:tgtEl>
                                          <p:spTgt spid="5132"/>
                                        </p:tgtEl>
                                        <p:attrNameLst>
                                          <p:attrName>ppt_x</p:attrName>
                                        </p:attrNameLst>
                                      </p:cBhvr>
                                      <p:tavLst>
                                        <p:tav tm="0">
                                          <p:val>
                                            <p:strVal val="#ppt_x"/>
                                          </p:val>
                                        </p:tav>
                                        <p:tav tm="100000">
                                          <p:val>
                                            <p:strVal val="#ppt_x"/>
                                          </p:val>
                                        </p:tav>
                                      </p:tavLst>
                                    </p:anim>
                                    <p:anim calcmode="lin" valueType="num">
                                      <p:cBhvr additive="base">
                                        <p:cTn id="25" dur="500" fill="hold"/>
                                        <p:tgtEl>
                                          <p:spTgt spid="5132"/>
                                        </p:tgtEl>
                                        <p:attrNameLst>
                                          <p:attrName>ppt_y</p:attrName>
                                        </p:attrNameLst>
                                      </p:cBhvr>
                                      <p:tavLst>
                                        <p:tav tm="0">
                                          <p:val>
                                            <p:strVal val="1+#ppt_h/2"/>
                                          </p:val>
                                        </p:tav>
                                        <p:tav tm="100000">
                                          <p:val>
                                            <p:strVal val="#ppt_y"/>
                                          </p:val>
                                        </p:tav>
                                      </p:tavLst>
                                    </p:anim>
                                  </p:childTnLst>
                                </p:cTn>
                              </p:par>
                            </p:childTnLst>
                          </p:cTn>
                        </p:par>
                      </p:childTnLst>
                    </p:cTn>
                  </p:par>
                  <p:par>
                    <p:cTn id="26" fill="hold" nodeType="clickPar">
                      <p:stCondLst>
                        <p:cond delay="indefinite"/>
                      </p:stCondLst>
                      <p:childTnLst>
                        <p:par>
                          <p:cTn id="27" fill="hold" nodeType="withGroup">
                            <p:stCondLst>
                              <p:cond delay="0"/>
                            </p:stCondLst>
                            <p:childTnLst>
                              <p:par>
                                <p:cTn id="28" presetID="2" presetClass="entr" presetSubtype="4" fill="hold" grpId="0" nodeType="clickEffect">
                                  <p:stCondLst>
                                    <p:cond delay="0"/>
                                  </p:stCondLst>
                                  <p:childTnLst>
                                    <p:set>
                                      <p:cBhvr>
                                        <p:cTn id="29" dur="1" fill="hold">
                                          <p:stCondLst>
                                            <p:cond delay="0"/>
                                          </p:stCondLst>
                                        </p:cTn>
                                        <p:tgtEl>
                                          <p:spTgt spid="5127"/>
                                        </p:tgtEl>
                                        <p:attrNameLst>
                                          <p:attrName>style.visibility</p:attrName>
                                        </p:attrNameLst>
                                      </p:cBhvr>
                                      <p:to>
                                        <p:strVal val="visible"/>
                                      </p:to>
                                    </p:set>
                                    <p:anim calcmode="lin" valueType="num">
                                      <p:cBhvr additive="base">
                                        <p:cTn id="30" dur="500" fill="hold"/>
                                        <p:tgtEl>
                                          <p:spTgt spid="5127"/>
                                        </p:tgtEl>
                                        <p:attrNameLst>
                                          <p:attrName>ppt_x</p:attrName>
                                        </p:attrNameLst>
                                      </p:cBhvr>
                                      <p:tavLst>
                                        <p:tav tm="0">
                                          <p:val>
                                            <p:strVal val="#ppt_x"/>
                                          </p:val>
                                        </p:tav>
                                        <p:tav tm="100000">
                                          <p:val>
                                            <p:strVal val="#ppt_x"/>
                                          </p:val>
                                        </p:tav>
                                      </p:tavLst>
                                    </p:anim>
                                    <p:anim calcmode="lin" valueType="num">
                                      <p:cBhvr additive="base">
                                        <p:cTn id="31" dur="500" fill="hold"/>
                                        <p:tgtEl>
                                          <p:spTgt spid="5127"/>
                                        </p:tgtEl>
                                        <p:attrNameLst>
                                          <p:attrName>ppt_y</p:attrName>
                                        </p:attrNameLst>
                                      </p:cBhvr>
                                      <p:tavLst>
                                        <p:tav tm="0">
                                          <p:val>
                                            <p:strVal val="1+#ppt_h/2"/>
                                          </p:val>
                                        </p:tav>
                                        <p:tav tm="100000">
                                          <p:val>
                                            <p:strVal val="#ppt_y"/>
                                          </p:val>
                                        </p:tav>
                                      </p:tavLst>
                                    </p:anim>
                                  </p:childTnLst>
                                </p:cTn>
                              </p:par>
                            </p:childTnLst>
                          </p:cTn>
                        </p:par>
                      </p:childTnLst>
                    </p:cTn>
                  </p:par>
                  <p:par>
                    <p:cTn id="32" fill="hold" nodeType="clickPar">
                      <p:stCondLst>
                        <p:cond delay="indefinite"/>
                      </p:stCondLst>
                      <p:childTnLst>
                        <p:par>
                          <p:cTn id="33" fill="hold" nodeType="withGroup">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5124"/>
                                        </p:tgtEl>
                                        <p:attrNameLst>
                                          <p:attrName>style.visibility</p:attrName>
                                        </p:attrNameLst>
                                      </p:cBhvr>
                                      <p:to>
                                        <p:strVal val="visible"/>
                                      </p:to>
                                    </p:set>
                                    <p:anim calcmode="lin" valueType="num">
                                      <p:cBhvr additive="base">
                                        <p:cTn id="36" dur="500" fill="hold"/>
                                        <p:tgtEl>
                                          <p:spTgt spid="5124"/>
                                        </p:tgtEl>
                                        <p:attrNameLst>
                                          <p:attrName>ppt_x</p:attrName>
                                        </p:attrNameLst>
                                      </p:cBhvr>
                                      <p:tavLst>
                                        <p:tav tm="0">
                                          <p:val>
                                            <p:strVal val="#ppt_x"/>
                                          </p:val>
                                        </p:tav>
                                        <p:tav tm="100000">
                                          <p:val>
                                            <p:strVal val="#ppt_x"/>
                                          </p:val>
                                        </p:tav>
                                      </p:tavLst>
                                    </p:anim>
                                    <p:anim calcmode="lin" valueType="num">
                                      <p:cBhvr additive="base">
                                        <p:cTn id="37" dur="500" fill="hold"/>
                                        <p:tgtEl>
                                          <p:spTgt spid="51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4" grpId="0" animBg="1"/>
      <p:bldP spid="5127" grpId="0" animBg="1"/>
      <p:bldP spid="5130" grpId="0"/>
      <p:bldP spid="5131" grpId="0" animBg="1"/>
      <p:bldP spid="5132" grpId="0" animBg="1"/>
      <p:bldP spid="5133"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1" name="Rectangle 7"/>
          <p:cNvSpPr>
            <a:spLocks noChangeArrowheads="1"/>
          </p:cNvSpPr>
          <p:nvPr/>
        </p:nvSpPr>
        <p:spPr bwMode="auto">
          <a:xfrm>
            <a:off x="0" y="0"/>
            <a:ext cx="381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u="sng" dirty="0">
                <a:solidFill>
                  <a:srgbClr val="000000"/>
                </a:solidFill>
              </a:rPr>
              <a:t>The Supreme Court</a:t>
            </a:r>
          </a:p>
        </p:txBody>
      </p:sp>
      <p:sp>
        <p:nvSpPr>
          <p:cNvPr id="6152" name="Rectangle 8"/>
          <p:cNvSpPr>
            <a:spLocks noChangeArrowheads="1"/>
          </p:cNvSpPr>
          <p:nvPr/>
        </p:nvSpPr>
        <p:spPr bwMode="auto">
          <a:xfrm>
            <a:off x="0" y="914400"/>
            <a:ext cx="3733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800">
                <a:solidFill>
                  <a:srgbClr val="000000"/>
                </a:solidFill>
                <a:latin typeface="Times New Roman" pitchFamily="18" charset="0"/>
              </a:rPr>
              <a:t> John </a:t>
            </a:r>
            <a:r>
              <a:rPr lang="en-US" sz="2800" b="1" i="1">
                <a:solidFill>
                  <a:srgbClr val="000000"/>
                </a:solidFill>
                <a:latin typeface="Times New Roman" pitchFamily="18" charset="0"/>
              </a:rPr>
              <a:t>Jay</a:t>
            </a:r>
            <a:r>
              <a:rPr lang="en-US" sz="2800">
                <a:solidFill>
                  <a:srgbClr val="000000"/>
                </a:solidFill>
                <a:latin typeface="Times New Roman" pitchFamily="18" charset="0"/>
              </a:rPr>
              <a:t> was named the first Chief Justice of the Supreme Court in 1789.</a:t>
            </a:r>
          </a:p>
        </p:txBody>
      </p:sp>
      <p:sp>
        <p:nvSpPr>
          <p:cNvPr id="6153" name="Rectangle 9"/>
          <p:cNvSpPr>
            <a:spLocks noChangeArrowheads="1"/>
          </p:cNvSpPr>
          <p:nvPr/>
        </p:nvSpPr>
        <p:spPr bwMode="auto">
          <a:xfrm>
            <a:off x="0" y="3048000"/>
            <a:ext cx="3733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800">
                <a:solidFill>
                  <a:srgbClr val="000000"/>
                </a:solidFill>
                <a:latin typeface="Times New Roman" pitchFamily="18" charset="0"/>
              </a:rPr>
              <a:t> Today, the Supreme Court consists of </a:t>
            </a:r>
            <a:r>
              <a:rPr lang="en-US" sz="2800" b="1" i="1">
                <a:solidFill>
                  <a:srgbClr val="000000"/>
                </a:solidFill>
                <a:latin typeface="Times New Roman" pitchFamily="18" charset="0"/>
              </a:rPr>
              <a:t>one</a:t>
            </a:r>
            <a:r>
              <a:rPr lang="en-US" sz="2800">
                <a:solidFill>
                  <a:srgbClr val="000000"/>
                </a:solidFill>
                <a:latin typeface="Times New Roman" pitchFamily="18" charset="0"/>
              </a:rPr>
              <a:t> Chief Justice, and </a:t>
            </a:r>
            <a:r>
              <a:rPr lang="en-US" sz="2800" b="1" i="1">
                <a:solidFill>
                  <a:srgbClr val="000000"/>
                </a:solidFill>
                <a:latin typeface="Times New Roman" pitchFamily="18" charset="0"/>
              </a:rPr>
              <a:t>eight </a:t>
            </a:r>
            <a:r>
              <a:rPr lang="en-US" sz="2800">
                <a:solidFill>
                  <a:srgbClr val="000000"/>
                </a:solidFill>
                <a:latin typeface="Times New Roman" pitchFamily="18" charset="0"/>
              </a:rPr>
              <a:t>Associate Justices.</a:t>
            </a:r>
          </a:p>
        </p:txBody>
      </p:sp>
      <p:pic>
        <p:nvPicPr>
          <p:cNvPr id="6155" name="Picture 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78250" y="-3175"/>
            <a:ext cx="5365750" cy="6861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156" name="Text Box 12"/>
          <p:cNvSpPr txBox="1">
            <a:spLocks noChangeArrowheads="1"/>
          </p:cNvSpPr>
          <p:nvPr/>
        </p:nvSpPr>
        <p:spPr bwMode="auto">
          <a:xfrm>
            <a:off x="0" y="6248400"/>
            <a:ext cx="3733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i="1">
                <a:solidFill>
                  <a:srgbClr val="000000"/>
                </a:solidFill>
                <a:latin typeface="Times New Roman" pitchFamily="18" charset="0"/>
              </a:rPr>
              <a:t>Chief Justice John Jay</a:t>
            </a:r>
          </a:p>
        </p:txBody>
      </p:sp>
    </p:spTree>
    <p:extLst>
      <p:ext uri="{BB962C8B-B14F-4D97-AF65-F5344CB8AC3E}">
        <p14:creationId xmlns:p14="http://schemas.microsoft.com/office/powerpoint/2010/main" val="10117593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6152"/>
                                        </p:tgtEl>
                                        <p:attrNameLst>
                                          <p:attrName>style.visibility</p:attrName>
                                        </p:attrNameLst>
                                      </p:cBhvr>
                                      <p:to>
                                        <p:strVal val="visible"/>
                                      </p:to>
                                    </p:set>
                                    <p:animEffect transition="in" filter="checkerboard(across)">
                                      <p:cBhvr>
                                        <p:cTn id="7" dur="500"/>
                                        <p:tgtEl>
                                          <p:spTgt spid="615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6156"/>
                                        </p:tgtEl>
                                        <p:attrNameLst>
                                          <p:attrName>style.visibility</p:attrName>
                                        </p:attrNameLst>
                                      </p:cBhvr>
                                      <p:to>
                                        <p:strVal val="visible"/>
                                      </p:to>
                                    </p:set>
                                    <p:animEffect transition="in" filter="checkerboard(across)">
                                      <p:cBhvr>
                                        <p:cTn id="10" dur="500"/>
                                        <p:tgtEl>
                                          <p:spTgt spid="6156"/>
                                        </p:tgtEl>
                                      </p:cBhvr>
                                    </p:animEffect>
                                  </p:childTnLst>
                                </p:cTn>
                              </p:par>
                              <p:par>
                                <p:cTn id="11" presetID="5" presetClass="entr" presetSubtype="10" fill="hold" nodeType="withEffect">
                                  <p:stCondLst>
                                    <p:cond delay="0"/>
                                  </p:stCondLst>
                                  <p:childTnLst>
                                    <p:set>
                                      <p:cBhvr>
                                        <p:cTn id="12" dur="1" fill="hold">
                                          <p:stCondLst>
                                            <p:cond delay="0"/>
                                          </p:stCondLst>
                                        </p:cTn>
                                        <p:tgtEl>
                                          <p:spTgt spid="6155"/>
                                        </p:tgtEl>
                                        <p:attrNameLst>
                                          <p:attrName>style.visibility</p:attrName>
                                        </p:attrNameLst>
                                      </p:cBhvr>
                                      <p:to>
                                        <p:strVal val="visible"/>
                                      </p:to>
                                    </p:set>
                                    <p:animEffect transition="in" filter="checkerboard(across)">
                                      <p:cBhvr>
                                        <p:cTn id="13" dur="500"/>
                                        <p:tgtEl>
                                          <p:spTgt spid="6155"/>
                                        </p:tgtEl>
                                      </p:cBhvr>
                                    </p:animEffect>
                                  </p:childTnLst>
                                </p:cTn>
                              </p:par>
                            </p:childTnLst>
                          </p:cTn>
                        </p:par>
                      </p:childTnLst>
                    </p:cTn>
                  </p:par>
                  <p:par>
                    <p:cTn id="14" fill="hold" nodeType="clickPar">
                      <p:stCondLst>
                        <p:cond delay="indefinite"/>
                      </p:stCondLst>
                      <p:childTnLst>
                        <p:par>
                          <p:cTn id="15" fill="hold" nodeType="withGroup">
                            <p:stCondLst>
                              <p:cond delay="0"/>
                            </p:stCondLst>
                            <p:childTnLst>
                              <p:par>
                                <p:cTn id="16" presetID="4" presetClass="entr" presetSubtype="16" fill="hold" grpId="0" nodeType="clickEffect">
                                  <p:stCondLst>
                                    <p:cond delay="0"/>
                                  </p:stCondLst>
                                  <p:childTnLst>
                                    <p:set>
                                      <p:cBhvr>
                                        <p:cTn id="17" dur="1" fill="hold">
                                          <p:stCondLst>
                                            <p:cond delay="0"/>
                                          </p:stCondLst>
                                        </p:cTn>
                                        <p:tgtEl>
                                          <p:spTgt spid="6153"/>
                                        </p:tgtEl>
                                        <p:attrNameLst>
                                          <p:attrName>style.visibility</p:attrName>
                                        </p:attrNameLst>
                                      </p:cBhvr>
                                      <p:to>
                                        <p:strVal val="visible"/>
                                      </p:to>
                                    </p:set>
                                    <p:animEffect transition="in" filter="box(in)">
                                      <p:cBhvr>
                                        <p:cTn id="18" dur="500"/>
                                        <p:tgtEl>
                                          <p:spTgt spid="61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2" grpId="0"/>
      <p:bldP spid="6153" grpId="0"/>
      <p:bldP spid="6156"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1:  Washington Leads A New Nation</a:t>
            </a:r>
            <a:endParaRPr lang="en-US" dirty="0"/>
          </a:p>
        </p:txBody>
      </p:sp>
      <p:sp>
        <p:nvSpPr>
          <p:cNvPr id="3" name="Content Placeholder 2"/>
          <p:cNvSpPr>
            <a:spLocks noGrp="1"/>
          </p:cNvSpPr>
          <p:nvPr>
            <p:ph idx="1"/>
          </p:nvPr>
        </p:nvSpPr>
        <p:spPr/>
        <p:txBody>
          <a:bodyPr>
            <a:normAutofit/>
          </a:bodyPr>
          <a:lstStyle/>
          <a:p>
            <a:r>
              <a:rPr lang="en-US" sz="2400" dirty="0" smtClean="0"/>
              <a:t>The first President:  George Washington</a:t>
            </a:r>
          </a:p>
          <a:p>
            <a:r>
              <a:rPr lang="en-US" sz="2400" dirty="0" smtClean="0"/>
              <a:t>Had intended to retire</a:t>
            </a:r>
          </a:p>
          <a:p>
            <a:r>
              <a:rPr lang="en-US" sz="2400" dirty="0" smtClean="0"/>
              <a:t>“Should the idea prevail that you would not accept the Presidency, it should prove </a:t>
            </a:r>
            <a:r>
              <a:rPr lang="en-US" sz="2400" dirty="0" err="1" smtClean="0"/>
              <a:t>fatal..to</a:t>
            </a:r>
            <a:r>
              <a:rPr lang="en-US" sz="2400" dirty="0" smtClean="0"/>
              <a:t> the new government.”</a:t>
            </a:r>
          </a:p>
          <a:p>
            <a:r>
              <a:rPr lang="en-US" sz="2400" dirty="0" smtClean="0"/>
              <a:t>Electoral college:  unanimous vote</a:t>
            </a:r>
          </a:p>
          <a:p>
            <a:r>
              <a:rPr lang="en-US" sz="2400" dirty="0" smtClean="0"/>
              <a:t>Washington President/John Adams Vice President</a:t>
            </a:r>
            <a:endParaRPr lang="en-US" sz="2400"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4302125"/>
            <a:ext cx="3333750" cy="2505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680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1026"/>
                                        </p:tgtEl>
                                        <p:attrNameLst>
                                          <p:attrName>style.visibility</p:attrName>
                                        </p:attrNameLst>
                                      </p:cBhvr>
                                      <p:to>
                                        <p:strVal val="visible"/>
                                      </p:to>
                                    </p:set>
                                    <p:anim calcmode="lin" valueType="num">
                                      <p:cBhvr additive="base">
                                        <p:cTn id="43" dur="500" fill="hold"/>
                                        <p:tgtEl>
                                          <p:spTgt spid="1026"/>
                                        </p:tgtEl>
                                        <p:attrNameLst>
                                          <p:attrName>ppt_x</p:attrName>
                                        </p:attrNameLst>
                                      </p:cBhvr>
                                      <p:tavLst>
                                        <p:tav tm="0">
                                          <p:val>
                                            <p:strVal val="#ppt_x"/>
                                          </p:val>
                                        </p:tav>
                                        <p:tav tm="100000">
                                          <p:val>
                                            <p:strVal val="#ppt_x"/>
                                          </p:val>
                                        </p:tav>
                                      </p:tavLst>
                                    </p:anim>
                                    <p:anim calcmode="lin" valueType="num">
                                      <p:cBhvr additive="base">
                                        <p:cTn id="4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86150" y="1588"/>
            <a:ext cx="5657850" cy="6856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246" name="Rectangle 6"/>
          <p:cNvSpPr>
            <a:spLocks noChangeArrowheads="1"/>
          </p:cNvSpPr>
          <p:nvPr/>
        </p:nvSpPr>
        <p:spPr bwMode="auto">
          <a:xfrm>
            <a:off x="0" y="533400"/>
            <a:ext cx="350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800">
                <a:solidFill>
                  <a:srgbClr val="000000"/>
                </a:solidFill>
                <a:latin typeface="Times New Roman" pitchFamily="18" charset="0"/>
              </a:rPr>
              <a:t> John </a:t>
            </a:r>
            <a:r>
              <a:rPr lang="en-US" sz="2800" b="1" i="1">
                <a:solidFill>
                  <a:srgbClr val="000000"/>
                </a:solidFill>
                <a:latin typeface="Times New Roman" pitchFamily="18" charset="0"/>
              </a:rPr>
              <a:t>Roberts</a:t>
            </a:r>
            <a:r>
              <a:rPr lang="en-US" sz="2800">
                <a:solidFill>
                  <a:srgbClr val="000000"/>
                </a:solidFill>
                <a:latin typeface="Times New Roman" pitchFamily="18" charset="0"/>
              </a:rPr>
              <a:t> is the current Chief Justice.</a:t>
            </a:r>
          </a:p>
        </p:txBody>
      </p:sp>
    </p:spTree>
    <p:extLst>
      <p:ext uri="{BB962C8B-B14F-4D97-AF65-F5344CB8AC3E}">
        <p14:creationId xmlns:p14="http://schemas.microsoft.com/office/powerpoint/2010/main" val="140361203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0246"/>
                                        </p:tgtEl>
                                        <p:attrNameLst>
                                          <p:attrName>style.visibility</p:attrName>
                                        </p:attrNameLst>
                                      </p:cBhvr>
                                      <p:to>
                                        <p:strVal val="visible"/>
                                      </p:to>
                                    </p:set>
                                    <p:animEffect transition="in" filter="box(in)">
                                      <p:cBhvr>
                                        <p:cTn id="7" dur="500"/>
                                        <p:tgtEl>
                                          <p:spTgt spid="102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3" name="Rectangle 7"/>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u="sng">
                <a:solidFill>
                  <a:srgbClr val="000000"/>
                </a:solidFill>
                <a:latin typeface="Times New Roman" pitchFamily="18" charset="0"/>
              </a:rPr>
              <a:t>Current Supreme Court</a:t>
            </a:r>
          </a:p>
        </p:txBody>
      </p:sp>
      <p:sp>
        <p:nvSpPr>
          <p:cNvPr id="9227" name="Text Box 11"/>
          <p:cNvSpPr txBox="1">
            <a:spLocks noChangeArrowheads="1"/>
          </p:cNvSpPr>
          <p:nvPr/>
        </p:nvSpPr>
        <p:spPr bwMode="auto">
          <a:xfrm>
            <a:off x="0" y="5057775"/>
            <a:ext cx="91440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000000"/>
                </a:solidFill>
                <a:latin typeface="Times New Roman" pitchFamily="18" charset="0"/>
              </a:rPr>
              <a:t>(top row, left to right)</a:t>
            </a:r>
            <a:r>
              <a:rPr lang="en-US" sz="2800">
                <a:solidFill>
                  <a:srgbClr val="000000"/>
                </a:solidFill>
                <a:latin typeface="Times New Roman" pitchFamily="18" charset="0"/>
              </a:rPr>
              <a:t> Sonia Sotomayor, Stephen Breyer, Samuel Alito and Elena Kagan (</a:t>
            </a:r>
            <a:r>
              <a:rPr lang="en-US" sz="2800" b="1">
                <a:solidFill>
                  <a:srgbClr val="000000"/>
                </a:solidFill>
                <a:latin typeface="Times New Roman" pitchFamily="18" charset="0"/>
              </a:rPr>
              <a:t>bottom row, left to right)</a:t>
            </a:r>
            <a:r>
              <a:rPr lang="en-US" sz="2800">
                <a:solidFill>
                  <a:srgbClr val="000000"/>
                </a:solidFill>
                <a:latin typeface="Times New Roman" pitchFamily="18" charset="0"/>
              </a:rPr>
              <a:t> Clarence Thomas, Antonin Scalia, Chief Justice John Roberts, Anthony Kennedy and Ruth Bader Ginsburg</a:t>
            </a:r>
          </a:p>
        </p:txBody>
      </p:sp>
      <p:pic>
        <p:nvPicPr>
          <p:cNvPr id="9228" name="Picture 12"/>
          <p:cNvPicPr>
            <a:picLocks noChangeAspect="1" noChangeArrowheads="1"/>
          </p:cNvPicPr>
          <p:nvPr/>
        </p:nvPicPr>
        <p:blipFill>
          <a:blip r:embed="rId2">
            <a:extLst>
              <a:ext uri="{28A0092B-C50C-407E-A947-70E740481C1C}">
                <a14:useLocalDpi xmlns:a14="http://schemas.microsoft.com/office/drawing/2010/main" val="0"/>
              </a:ext>
            </a:extLst>
          </a:blip>
          <a:srcRect t="14000" b="6000"/>
          <a:stretch>
            <a:fillRect/>
          </a:stretch>
        </p:blipFill>
        <p:spPr bwMode="auto">
          <a:xfrm>
            <a:off x="228600" y="533400"/>
            <a:ext cx="85725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57903611"/>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2:  Hamilton and National Finances</a:t>
            </a:r>
            <a:endParaRPr lang="en-US" dirty="0"/>
          </a:p>
        </p:txBody>
      </p:sp>
      <p:sp>
        <p:nvSpPr>
          <p:cNvPr id="3" name="Content Placeholder 2"/>
          <p:cNvSpPr>
            <a:spLocks noGrp="1"/>
          </p:cNvSpPr>
          <p:nvPr>
            <p:ph idx="1"/>
          </p:nvPr>
        </p:nvSpPr>
        <p:spPr/>
        <p:txBody>
          <a:bodyPr>
            <a:normAutofit/>
          </a:bodyPr>
          <a:lstStyle/>
          <a:p>
            <a:r>
              <a:rPr lang="en-US" sz="2400" dirty="0" smtClean="0"/>
              <a:t>Alexander Hamilton:  Secretary of Treasury</a:t>
            </a:r>
          </a:p>
          <a:p>
            <a:r>
              <a:rPr lang="en-US" sz="2400" dirty="0" smtClean="0"/>
              <a:t>Issue:  </a:t>
            </a:r>
            <a:r>
              <a:rPr lang="en-US" sz="2400" u="sng" dirty="0" smtClean="0"/>
              <a:t>National Debt…US </a:t>
            </a:r>
            <a:r>
              <a:rPr lang="en-US" sz="2400" dirty="0" smtClean="0"/>
              <a:t>new country…How could they possibly repay the debt</a:t>
            </a:r>
          </a:p>
          <a:p>
            <a:r>
              <a:rPr lang="en-US" sz="2400" dirty="0" smtClean="0"/>
              <a:t>$11.7 million to foreign countries</a:t>
            </a:r>
          </a:p>
          <a:p>
            <a:r>
              <a:rPr lang="en-US" sz="2400" dirty="0" smtClean="0"/>
              <a:t>$40.4 million to US citizens</a:t>
            </a:r>
          </a:p>
          <a:p>
            <a:r>
              <a:rPr lang="en-US" sz="2400" u="sng" dirty="0" smtClean="0"/>
              <a:t>Taxes and bonds</a:t>
            </a:r>
            <a:r>
              <a:rPr lang="en-US" sz="2400" dirty="0" smtClean="0"/>
              <a:t>:  The only two ways</a:t>
            </a:r>
          </a:p>
          <a:p>
            <a:r>
              <a:rPr lang="en-US" sz="2400" u="sng" dirty="0" smtClean="0"/>
              <a:t>Bonds</a:t>
            </a:r>
            <a:r>
              <a:rPr lang="en-US" sz="2400" dirty="0" smtClean="0"/>
              <a:t>:  certificates sold by government and then bought back later for a higher price</a:t>
            </a:r>
          </a:p>
          <a:p>
            <a:r>
              <a:rPr lang="en-US" sz="2400" dirty="0" smtClean="0"/>
              <a:t>Here comes the </a:t>
            </a:r>
            <a:r>
              <a:rPr lang="en-US" sz="2400" u="sng" dirty="0" smtClean="0">
                <a:effectLst>
                  <a:outerShdw blurRad="38100" dist="38100" dir="2700000" algn="tl">
                    <a:srgbClr val="000000">
                      <a:alpha val="43137"/>
                    </a:srgbClr>
                  </a:outerShdw>
                </a:effectLst>
              </a:rPr>
              <a:t>speculators</a:t>
            </a:r>
          </a:p>
          <a:p>
            <a:r>
              <a:rPr lang="en-US" sz="2400" dirty="0" smtClean="0">
                <a:effectLst>
                  <a:outerShdw blurRad="38100" dist="38100" dir="2700000" algn="tl">
                    <a:srgbClr val="000000">
                      <a:alpha val="43137"/>
                    </a:srgbClr>
                  </a:outerShdw>
                </a:effectLst>
              </a:rPr>
              <a:t>Hamilton’s plan:  pay foreign debt NOW and gradually repay the value of the bonds</a:t>
            </a:r>
            <a:endParaRPr lang="en-US" sz="2400" dirty="0" smtClean="0"/>
          </a:p>
          <a:p>
            <a:endParaRPr lang="en-US" sz="2400" dirty="0"/>
          </a:p>
        </p:txBody>
      </p:sp>
    </p:spTree>
    <p:extLst>
      <p:ext uri="{BB962C8B-B14F-4D97-AF65-F5344CB8AC3E}">
        <p14:creationId xmlns:p14="http://schemas.microsoft.com/office/powerpoint/2010/main" val="425619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Finances</a:t>
            </a:r>
            <a:endParaRPr lang="en-US" dirty="0"/>
          </a:p>
        </p:txBody>
      </p:sp>
      <p:sp>
        <p:nvSpPr>
          <p:cNvPr id="3" name="Content Placeholder 2"/>
          <p:cNvSpPr>
            <a:spLocks noGrp="1"/>
          </p:cNvSpPr>
          <p:nvPr>
            <p:ph idx="1"/>
          </p:nvPr>
        </p:nvSpPr>
        <p:spPr/>
        <p:txBody>
          <a:bodyPr>
            <a:normAutofit/>
          </a:bodyPr>
          <a:lstStyle/>
          <a:p>
            <a:r>
              <a:rPr lang="en-US" sz="2400" dirty="0" smtClean="0"/>
              <a:t>Jefferson disagrees:  not fair to those who had already sold their bonds at a lower price</a:t>
            </a:r>
          </a:p>
          <a:p>
            <a:r>
              <a:rPr lang="en-US" sz="2400" dirty="0" smtClean="0"/>
              <a:t>States debts:  $25million</a:t>
            </a:r>
          </a:p>
          <a:p>
            <a:r>
              <a:rPr lang="en-US" sz="2400" dirty="0" smtClean="0"/>
              <a:t>Hamilton:  federal government should pay $21.5 million of the debt</a:t>
            </a:r>
          </a:p>
          <a:p>
            <a:r>
              <a:rPr lang="en-US" sz="2400" dirty="0" smtClean="0"/>
              <a:t>Southern states:  NO…many had already repaid their debts</a:t>
            </a:r>
          </a:p>
          <a:p>
            <a:r>
              <a:rPr lang="en-US" sz="2400" dirty="0" smtClean="0"/>
              <a:t>“Worm on the hook”…move the national capital….Philadelphia until 1791 and then permanently to Washington DC on Potomac River</a:t>
            </a:r>
            <a:endParaRPr lang="en-US" sz="2400" dirty="0"/>
          </a:p>
        </p:txBody>
      </p:sp>
    </p:spTree>
    <p:extLst>
      <p:ext uri="{BB962C8B-B14F-4D97-AF65-F5344CB8AC3E}">
        <p14:creationId xmlns:p14="http://schemas.microsoft.com/office/powerpoint/2010/main" val="39889863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Jefferson Opposes Hamilton</a:t>
            </a:r>
            <a:endParaRPr lang="en-US" dirty="0"/>
          </a:p>
        </p:txBody>
      </p:sp>
      <p:sp>
        <p:nvSpPr>
          <p:cNvPr id="3" name="Content Placeholder 2"/>
          <p:cNvSpPr>
            <a:spLocks noGrp="1"/>
          </p:cNvSpPr>
          <p:nvPr>
            <p:ph idx="1"/>
          </p:nvPr>
        </p:nvSpPr>
        <p:spPr/>
        <p:txBody>
          <a:bodyPr>
            <a:normAutofit fontScale="92500"/>
          </a:bodyPr>
          <a:lstStyle/>
          <a:p>
            <a:r>
              <a:rPr lang="en-US" sz="2400" dirty="0" smtClean="0"/>
              <a:t>Differing views about democracy:  Who should hold the power?  Federal government or states?</a:t>
            </a:r>
          </a:p>
          <a:p>
            <a:r>
              <a:rPr lang="en-US" sz="2400" dirty="0" smtClean="0"/>
              <a:t>Hamilton:  Strong federal government</a:t>
            </a:r>
          </a:p>
          <a:p>
            <a:r>
              <a:rPr lang="en-US" sz="2400" dirty="0" smtClean="0"/>
              <a:t>Jefferson:  States should retain their power</a:t>
            </a:r>
          </a:p>
          <a:p>
            <a:r>
              <a:rPr lang="en-US" sz="2400" dirty="0" smtClean="0"/>
              <a:t>Seeds of political parties****</a:t>
            </a:r>
          </a:p>
          <a:p>
            <a:r>
              <a:rPr lang="en-US" sz="2400" dirty="0" smtClean="0"/>
              <a:t>Economic differences:  Hamilton:  manufacturing, trade, </a:t>
            </a:r>
            <a:r>
              <a:rPr lang="en-US" sz="2400" u="sng" dirty="0" smtClean="0"/>
              <a:t>protective tariffs</a:t>
            </a:r>
          </a:p>
          <a:p>
            <a:r>
              <a:rPr lang="en-US" sz="2400" dirty="0" smtClean="0"/>
              <a:t>Jefferson:  agrarian society, farming</a:t>
            </a:r>
          </a:p>
          <a:p>
            <a:r>
              <a:rPr lang="en-US" sz="2400" dirty="0" smtClean="0"/>
              <a:t>“Our governments will remain virtuous for many centuries; as long as they are chiefly agricultural..”</a:t>
            </a:r>
          </a:p>
          <a:p>
            <a:r>
              <a:rPr lang="en-US" sz="2400" dirty="0" smtClean="0"/>
              <a:t>North vs South</a:t>
            </a:r>
          </a:p>
          <a:p>
            <a:endParaRPr lang="en-US" sz="2400" dirty="0"/>
          </a:p>
        </p:txBody>
      </p:sp>
    </p:spTree>
    <p:extLst>
      <p:ext uri="{BB962C8B-B14F-4D97-AF65-F5344CB8AC3E}">
        <p14:creationId xmlns:p14="http://schemas.microsoft.com/office/powerpoint/2010/main" val="2546453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National Bank</a:t>
            </a:r>
            <a:endParaRPr lang="en-US" dirty="0"/>
          </a:p>
        </p:txBody>
      </p:sp>
      <p:sp>
        <p:nvSpPr>
          <p:cNvPr id="3" name="Content Placeholder 2"/>
          <p:cNvSpPr>
            <a:spLocks noGrp="1"/>
          </p:cNvSpPr>
          <p:nvPr>
            <p:ph idx="1"/>
          </p:nvPr>
        </p:nvSpPr>
        <p:spPr/>
        <p:txBody>
          <a:bodyPr>
            <a:normAutofit/>
          </a:bodyPr>
          <a:lstStyle/>
          <a:p>
            <a:r>
              <a:rPr lang="en-US" sz="2400" dirty="0" smtClean="0"/>
              <a:t>Hamilton:  Need for a National Bank</a:t>
            </a:r>
          </a:p>
          <a:p>
            <a:pPr lvl="1"/>
            <a:r>
              <a:rPr lang="en-US" sz="2000" dirty="0" smtClean="0"/>
              <a:t>1.  Safe deposit of government’s money</a:t>
            </a:r>
          </a:p>
          <a:p>
            <a:pPr lvl="1"/>
            <a:r>
              <a:rPr lang="en-US" sz="2000" dirty="0" smtClean="0"/>
              <a:t>2.  Bank would make loans to </a:t>
            </a:r>
            <a:r>
              <a:rPr lang="en-US" sz="2000" u="sng" dirty="0" smtClean="0"/>
              <a:t>government/business</a:t>
            </a:r>
            <a:endParaRPr lang="en-US" sz="2000" u="sng" dirty="0"/>
          </a:p>
          <a:p>
            <a:pPr lvl="1"/>
            <a:r>
              <a:rPr lang="en-US" sz="2000" dirty="0" smtClean="0"/>
              <a:t>3.  National mint:  coining of money</a:t>
            </a:r>
          </a:p>
          <a:p>
            <a:pPr marL="402336" lvl="1" indent="0">
              <a:buNone/>
            </a:pPr>
            <a:r>
              <a:rPr lang="en-US" sz="2000" dirty="0" smtClean="0"/>
              <a:t>Charter:  20 years/must be renewed</a:t>
            </a:r>
          </a:p>
          <a:p>
            <a:pPr marL="402336" lvl="1" indent="0">
              <a:buNone/>
            </a:pPr>
            <a:r>
              <a:rPr lang="en-US" sz="2000" dirty="0" smtClean="0"/>
              <a:t>States should create state banks</a:t>
            </a:r>
          </a:p>
          <a:p>
            <a:pPr marL="402336" lvl="1" indent="0">
              <a:buNone/>
            </a:pPr>
            <a:r>
              <a:rPr lang="en-US" sz="2000" dirty="0" smtClean="0"/>
              <a:t>Jefferson/Madison:  too much power to federal government/Constitution does not allow a federal bank</a:t>
            </a:r>
          </a:p>
          <a:p>
            <a:pPr marL="402336" lvl="1" indent="0">
              <a:buNone/>
            </a:pPr>
            <a:r>
              <a:rPr lang="en-US" sz="2000" dirty="0" smtClean="0"/>
              <a:t>Hamilton:  Article I, Section 8, Clause 18:  Elastic Clause</a:t>
            </a:r>
          </a:p>
          <a:p>
            <a:pPr marL="402336" lvl="1" indent="0">
              <a:buNone/>
            </a:pPr>
            <a:r>
              <a:rPr lang="en-US" sz="2000" dirty="0" smtClean="0"/>
              <a:t>Hamilton:  </a:t>
            </a:r>
            <a:r>
              <a:rPr lang="en-US" sz="2000" u="sng" dirty="0" smtClean="0"/>
              <a:t>Loose constructionist</a:t>
            </a:r>
          </a:p>
          <a:p>
            <a:pPr marL="402336" lvl="1" indent="0">
              <a:buNone/>
            </a:pPr>
            <a:r>
              <a:rPr lang="en-US" sz="2000" dirty="0" smtClean="0"/>
              <a:t>Jefferson:  </a:t>
            </a:r>
            <a:r>
              <a:rPr lang="en-US" sz="2000" u="sng" dirty="0" smtClean="0"/>
              <a:t>Strict constructionist</a:t>
            </a:r>
          </a:p>
          <a:p>
            <a:pPr marL="402336" lvl="1" indent="0">
              <a:buNone/>
            </a:pPr>
            <a:r>
              <a:rPr lang="en-US" sz="2000" u="sng" dirty="0" smtClean="0"/>
              <a:t>Bank of the United States:  </a:t>
            </a:r>
            <a:r>
              <a:rPr lang="en-US" sz="2000" dirty="0" smtClean="0"/>
              <a:t>1791</a:t>
            </a:r>
            <a:endParaRPr lang="en-US" sz="2000" u="sng" dirty="0"/>
          </a:p>
        </p:txBody>
      </p:sp>
    </p:spTree>
    <p:extLst>
      <p:ext uri="{BB962C8B-B14F-4D97-AF65-F5344CB8AC3E}">
        <p14:creationId xmlns:p14="http://schemas.microsoft.com/office/powerpoint/2010/main" val="2435780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Rectangle 3"/>
          <p:cNvSpPr>
            <a:spLocks noGrp="1" noChangeArrowheads="1"/>
          </p:cNvSpPr>
          <p:nvPr>
            <p:ph type="body" idx="1"/>
          </p:nvPr>
        </p:nvSpPr>
        <p:spPr>
          <a:xfrm>
            <a:off x="0" y="990600"/>
            <a:ext cx="9144000" cy="1371600"/>
          </a:xfrm>
        </p:spPr>
        <p:txBody>
          <a:bodyPr/>
          <a:lstStyle/>
          <a:p>
            <a:pPr>
              <a:buFontTx/>
              <a:buNone/>
            </a:pPr>
            <a:r>
              <a:rPr lang="en-US" sz="2800" b="1"/>
              <a:t>Do Now:</a:t>
            </a:r>
            <a:r>
              <a:rPr lang="en-US" sz="2800"/>
              <a:t> After becoming Secretary of the Treasury, Alexander Hamilton faced a nation in severe debt. Why was the U.S. in such debt?</a:t>
            </a:r>
          </a:p>
        </p:txBody>
      </p:sp>
      <p:pic>
        <p:nvPicPr>
          <p:cNvPr id="3077" name="Picture 5" descr="Alexander_hamilton_small"/>
          <p:cNvPicPr>
            <a:picLocks noChangeAspect="1" noChangeArrowheads="1"/>
          </p:cNvPicPr>
          <p:nvPr/>
        </p:nvPicPr>
        <p:blipFill>
          <a:blip r:embed="rId3">
            <a:extLst>
              <a:ext uri="{28A0092B-C50C-407E-A947-70E740481C1C}">
                <a14:useLocalDpi xmlns:a14="http://schemas.microsoft.com/office/drawing/2010/main" val="0"/>
              </a:ext>
            </a:extLst>
          </a:blip>
          <a:srcRect b="3331"/>
          <a:stretch>
            <a:fillRect/>
          </a:stretch>
        </p:blipFill>
        <p:spPr bwMode="auto">
          <a:xfrm>
            <a:off x="381000" y="2435225"/>
            <a:ext cx="3582988" cy="4422775"/>
          </a:xfrm>
          <a:prstGeom prst="rect">
            <a:avLst/>
          </a:prstGeom>
          <a:noFill/>
          <a:extLst>
            <a:ext uri="{909E8E84-426E-40DD-AFC4-6F175D3DCCD1}">
              <a14:hiddenFill xmlns:a14="http://schemas.microsoft.com/office/drawing/2010/main">
                <a:solidFill>
                  <a:srgbClr val="FFFFFF"/>
                </a:solidFill>
              </a14:hiddenFill>
            </a:ext>
          </a:extLst>
        </p:spPr>
      </p:pic>
      <p:sp>
        <p:nvSpPr>
          <p:cNvPr id="3078" name="Text Box 6"/>
          <p:cNvSpPr txBox="1">
            <a:spLocks noChangeArrowheads="1"/>
          </p:cNvSpPr>
          <p:nvPr/>
        </p:nvSpPr>
        <p:spPr bwMode="auto">
          <a:xfrm>
            <a:off x="4191000" y="5410200"/>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i="1">
                <a:solidFill>
                  <a:srgbClr val="000000"/>
                </a:solidFill>
              </a:rPr>
              <a:t>Alexander Hamilton, first Secretary of the Treasury</a:t>
            </a:r>
          </a:p>
        </p:txBody>
      </p:sp>
      <p:pic>
        <p:nvPicPr>
          <p:cNvPr id="3080" name="Picture 8" descr="ten_dollar_bill"/>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14800" y="3200400"/>
            <a:ext cx="4570413" cy="1919288"/>
          </a:xfrm>
          <a:prstGeom prst="rect">
            <a:avLst/>
          </a:prstGeom>
          <a:noFill/>
          <a:extLst>
            <a:ext uri="{909E8E84-426E-40DD-AFC4-6F175D3DCCD1}">
              <a14:hiddenFill xmlns:a14="http://schemas.microsoft.com/office/drawing/2010/main">
                <a:solidFill>
                  <a:srgbClr val="FFFFFF"/>
                </a:solidFill>
              </a14:hiddenFill>
            </a:ext>
          </a:extLst>
        </p:spPr>
      </p:pic>
      <p:sp>
        <p:nvSpPr>
          <p:cNvPr id="3081" name="Rectangle 9"/>
          <p:cNvSpPr>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b="1">
                <a:solidFill>
                  <a:srgbClr val="000000"/>
                </a:solidFill>
              </a:rPr>
              <a:t>Objective:</a:t>
            </a:r>
            <a:r>
              <a:rPr lang="en-US" sz="2800">
                <a:solidFill>
                  <a:srgbClr val="000000"/>
                </a:solidFill>
              </a:rPr>
              <a:t> To analyze the importance of Hamilton’s economic plan.</a:t>
            </a:r>
          </a:p>
        </p:txBody>
      </p:sp>
    </p:spTree>
    <p:extLst>
      <p:ext uri="{BB962C8B-B14F-4D97-AF65-F5344CB8AC3E}">
        <p14:creationId xmlns:p14="http://schemas.microsoft.com/office/powerpoint/2010/main" val="392348036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2" name="Rectangle 4"/>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u="sng">
                <a:solidFill>
                  <a:srgbClr val="000000"/>
                </a:solidFill>
              </a:rPr>
              <a:t>Hamilton and the National Debt</a:t>
            </a:r>
          </a:p>
        </p:txBody>
      </p:sp>
      <p:sp>
        <p:nvSpPr>
          <p:cNvPr id="2053" name="Rectangle 5"/>
          <p:cNvSpPr>
            <a:spLocks noChangeArrowheads="1"/>
          </p:cNvSpPr>
          <p:nvPr/>
        </p:nvSpPr>
        <p:spPr bwMode="auto">
          <a:xfrm>
            <a:off x="0" y="762000"/>
            <a:ext cx="91440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20000"/>
              </a:spcBef>
              <a:spcAft>
                <a:spcPct val="0"/>
              </a:spcAft>
              <a:buFontTx/>
              <a:buChar char="•"/>
            </a:pPr>
            <a:r>
              <a:rPr lang="en-US" sz="2800">
                <a:solidFill>
                  <a:srgbClr val="000000"/>
                </a:solidFill>
                <a:latin typeface="Times New Roman" pitchFamily="18" charset="0"/>
              </a:rPr>
              <a:t> The U.S. was in </a:t>
            </a:r>
            <a:r>
              <a:rPr lang="en-US" sz="2800" b="1" i="1">
                <a:solidFill>
                  <a:srgbClr val="000000"/>
                </a:solidFill>
                <a:latin typeface="Times New Roman" pitchFamily="18" charset="0"/>
              </a:rPr>
              <a:t>debt</a:t>
            </a:r>
            <a:r>
              <a:rPr lang="en-US" sz="2800">
                <a:solidFill>
                  <a:srgbClr val="000000"/>
                </a:solidFill>
                <a:latin typeface="Times New Roman" pitchFamily="18" charset="0"/>
              </a:rPr>
              <a:t>.</a:t>
            </a:r>
          </a:p>
        </p:txBody>
      </p:sp>
      <p:sp>
        <p:nvSpPr>
          <p:cNvPr id="2054" name="Rectangle 6"/>
          <p:cNvSpPr>
            <a:spLocks noChangeArrowheads="1"/>
          </p:cNvSpPr>
          <p:nvPr/>
        </p:nvSpPr>
        <p:spPr bwMode="auto">
          <a:xfrm>
            <a:off x="0" y="129540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2800" u="sng" dirty="0">
                <a:solidFill>
                  <a:srgbClr val="000000"/>
                </a:solidFill>
                <a:latin typeface="Times New Roman" pitchFamily="18" charset="0"/>
              </a:rPr>
              <a:t>Foreign debt</a:t>
            </a:r>
            <a:r>
              <a:rPr lang="en-US" sz="2800" dirty="0">
                <a:solidFill>
                  <a:srgbClr val="000000"/>
                </a:solidFill>
                <a:latin typeface="Times New Roman" pitchFamily="18" charset="0"/>
              </a:rPr>
              <a:t> – money owed to foreign nations such as </a:t>
            </a:r>
            <a:r>
              <a:rPr lang="en-US" sz="2800" b="1" i="1" dirty="0">
                <a:solidFill>
                  <a:srgbClr val="000000"/>
                </a:solidFill>
                <a:latin typeface="Times New Roman" pitchFamily="18" charset="0"/>
              </a:rPr>
              <a:t>Spain</a:t>
            </a:r>
            <a:r>
              <a:rPr lang="en-US" sz="2800" dirty="0">
                <a:solidFill>
                  <a:srgbClr val="000000"/>
                </a:solidFill>
                <a:latin typeface="Times New Roman" pitchFamily="18" charset="0"/>
              </a:rPr>
              <a:t> and </a:t>
            </a:r>
            <a:r>
              <a:rPr lang="en-US" sz="2800" b="1" i="1" dirty="0">
                <a:solidFill>
                  <a:srgbClr val="000000"/>
                </a:solidFill>
                <a:latin typeface="Times New Roman" pitchFamily="18" charset="0"/>
              </a:rPr>
              <a:t>France</a:t>
            </a:r>
          </a:p>
        </p:txBody>
      </p:sp>
      <p:sp>
        <p:nvSpPr>
          <p:cNvPr id="2055" name="Rectangle 7"/>
          <p:cNvSpPr>
            <a:spLocks noChangeArrowheads="1"/>
          </p:cNvSpPr>
          <p:nvPr/>
        </p:nvSpPr>
        <p:spPr bwMode="auto">
          <a:xfrm>
            <a:off x="0" y="2438400"/>
            <a:ext cx="8915400" cy="4333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20000"/>
              </a:spcBef>
              <a:spcAft>
                <a:spcPct val="0"/>
              </a:spcAft>
            </a:pPr>
            <a:r>
              <a:rPr lang="en-US" sz="2800" u="sng">
                <a:solidFill>
                  <a:srgbClr val="000000"/>
                </a:solidFill>
                <a:latin typeface="Times New Roman" pitchFamily="18" charset="0"/>
              </a:rPr>
              <a:t>Domestic debt</a:t>
            </a:r>
            <a:r>
              <a:rPr lang="en-US" sz="2800">
                <a:solidFill>
                  <a:srgbClr val="000000"/>
                </a:solidFill>
                <a:latin typeface="Times New Roman" pitchFamily="18" charset="0"/>
              </a:rPr>
              <a:t> – money owed to </a:t>
            </a:r>
            <a:r>
              <a:rPr lang="en-US" sz="2800" b="1" i="1">
                <a:solidFill>
                  <a:srgbClr val="000000"/>
                </a:solidFill>
                <a:latin typeface="Times New Roman" pitchFamily="18" charset="0"/>
              </a:rPr>
              <a:t>American</a:t>
            </a:r>
            <a:r>
              <a:rPr lang="en-US" sz="2800">
                <a:solidFill>
                  <a:srgbClr val="000000"/>
                </a:solidFill>
                <a:latin typeface="Times New Roman" pitchFamily="18" charset="0"/>
              </a:rPr>
              <a:t> citizens</a:t>
            </a:r>
          </a:p>
        </p:txBody>
      </p:sp>
      <p:sp>
        <p:nvSpPr>
          <p:cNvPr id="2056" name="Rectangle 8"/>
          <p:cNvSpPr>
            <a:spLocks noChangeArrowheads="1"/>
          </p:cNvSpPr>
          <p:nvPr/>
        </p:nvSpPr>
        <p:spPr bwMode="auto">
          <a:xfrm>
            <a:off x="0" y="32766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sz="2800">
                <a:solidFill>
                  <a:srgbClr val="000000"/>
                </a:solidFill>
                <a:latin typeface="Times New Roman" pitchFamily="18" charset="0"/>
              </a:rPr>
              <a:t> The U.S. had </a:t>
            </a:r>
            <a:r>
              <a:rPr lang="en-US" sz="2800" b="1" i="1">
                <a:solidFill>
                  <a:srgbClr val="000000"/>
                </a:solidFill>
                <a:latin typeface="Times New Roman" pitchFamily="18" charset="0"/>
              </a:rPr>
              <a:t>borrowed </a:t>
            </a:r>
            <a:r>
              <a:rPr lang="en-US" sz="2800">
                <a:solidFill>
                  <a:srgbClr val="000000"/>
                </a:solidFill>
                <a:latin typeface="Times New Roman" pitchFamily="18" charset="0"/>
              </a:rPr>
              <a:t>money from its citizens in order to pay for the </a:t>
            </a:r>
            <a:r>
              <a:rPr lang="en-US" sz="2800" b="1" i="1">
                <a:solidFill>
                  <a:srgbClr val="000000"/>
                </a:solidFill>
                <a:latin typeface="Times New Roman" pitchFamily="18" charset="0"/>
              </a:rPr>
              <a:t>Revolutionary</a:t>
            </a:r>
            <a:r>
              <a:rPr lang="en-US" sz="2800">
                <a:solidFill>
                  <a:srgbClr val="000000"/>
                </a:solidFill>
                <a:latin typeface="Times New Roman" pitchFamily="18" charset="0"/>
              </a:rPr>
              <a:t> War through the sale of </a:t>
            </a:r>
            <a:r>
              <a:rPr lang="en-US" sz="2800" b="1" i="1">
                <a:solidFill>
                  <a:srgbClr val="000000"/>
                </a:solidFill>
                <a:latin typeface="Times New Roman" pitchFamily="18" charset="0"/>
              </a:rPr>
              <a:t>bonds</a:t>
            </a:r>
            <a:r>
              <a:rPr lang="en-US" sz="2800">
                <a:solidFill>
                  <a:srgbClr val="000000"/>
                </a:solidFill>
                <a:latin typeface="Times New Roman" pitchFamily="18" charset="0"/>
              </a:rPr>
              <a:t>.  </a:t>
            </a:r>
          </a:p>
        </p:txBody>
      </p:sp>
      <p:sp>
        <p:nvSpPr>
          <p:cNvPr id="2058" name="Text Box 10"/>
          <p:cNvSpPr txBox="1">
            <a:spLocks noChangeArrowheads="1"/>
          </p:cNvSpPr>
          <p:nvPr/>
        </p:nvSpPr>
        <p:spPr bwMode="auto">
          <a:xfrm>
            <a:off x="0" y="4648200"/>
            <a:ext cx="89154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800" dirty="0">
                <a:solidFill>
                  <a:srgbClr val="000000"/>
                </a:solidFill>
                <a:latin typeface="Times New Roman" pitchFamily="18" charset="0"/>
              </a:rPr>
              <a:t> Many citizens thought that the government would never be able to pay back their </a:t>
            </a:r>
            <a:r>
              <a:rPr lang="en-US" sz="2800" b="1" i="1" dirty="0">
                <a:solidFill>
                  <a:srgbClr val="000000"/>
                </a:solidFill>
                <a:latin typeface="Times New Roman" pitchFamily="18" charset="0"/>
              </a:rPr>
              <a:t>debt</a:t>
            </a:r>
            <a:r>
              <a:rPr lang="en-US" sz="2800" dirty="0">
                <a:solidFill>
                  <a:srgbClr val="000000"/>
                </a:solidFill>
                <a:latin typeface="Times New Roman" pitchFamily="18" charset="0"/>
              </a:rPr>
              <a:t>.  Therefore, they sold their </a:t>
            </a:r>
            <a:r>
              <a:rPr lang="en-US" sz="2800" b="1" i="1" dirty="0">
                <a:solidFill>
                  <a:srgbClr val="000000"/>
                </a:solidFill>
                <a:latin typeface="Times New Roman" pitchFamily="18" charset="0"/>
              </a:rPr>
              <a:t>bonds</a:t>
            </a:r>
            <a:r>
              <a:rPr lang="en-US" sz="2800" dirty="0">
                <a:solidFill>
                  <a:srgbClr val="000000"/>
                </a:solidFill>
                <a:latin typeface="Times New Roman" pitchFamily="18" charset="0"/>
              </a:rPr>
              <a:t> to </a:t>
            </a:r>
            <a:r>
              <a:rPr lang="en-US" sz="2800" b="1" i="1" dirty="0">
                <a:solidFill>
                  <a:srgbClr val="000000"/>
                </a:solidFill>
                <a:latin typeface="Times New Roman" pitchFamily="18" charset="0"/>
              </a:rPr>
              <a:t>speculators</a:t>
            </a:r>
            <a:r>
              <a:rPr lang="en-US" sz="2800" dirty="0">
                <a:solidFill>
                  <a:srgbClr val="000000"/>
                </a:solidFill>
                <a:latin typeface="Times New Roman" pitchFamily="18" charset="0"/>
              </a:rPr>
              <a:t> at a loss.</a:t>
            </a:r>
          </a:p>
        </p:txBody>
      </p:sp>
    </p:spTree>
    <p:extLst>
      <p:ext uri="{BB962C8B-B14F-4D97-AF65-F5344CB8AC3E}">
        <p14:creationId xmlns:p14="http://schemas.microsoft.com/office/powerpoint/2010/main" val="388412947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3"/>
                                        </p:tgtEl>
                                        <p:attrNameLst>
                                          <p:attrName>style.visibility</p:attrName>
                                        </p:attrNameLst>
                                      </p:cBhvr>
                                      <p:to>
                                        <p:strVal val="visible"/>
                                      </p:to>
                                    </p:set>
                                    <p:animEffect transition="in" filter="box(in)">
                                      <p:cBhvr>
                                        <p:cTn id="7" dur="500"/>
                                        <p:tgtEl>
                                          <p:spTgt spid="205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054"/>
                                        </p:tgtEl>
                                        <p:attrNameLst>
                                          <p:attrName>style.visibility</p:attrName>
                                        </p:attrNameLst>
                                      </p:cBhvr>
                                      <p:to>
                                        <p:strVal val="visible"/>
                                      </p:to>
                                    </p:set>
                                    <p:animEffect transition="in" filter="checkerboard(across)">
                                      <p:cBhvr>
                                        <p:cTn id="12" dur="500"/>
                                        <p:tgtEl>
                                          <p:spTgt spid="205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55"/>
                                        </p:tgtEl>
                                        <p:attrNameLst>
                                          <p:attrName>style.visibility</p:attrName>
                                        </p:attrNameLst>
                                      </p:cBhvr>
                                      <p:to>
                                        <p:strVal val="visible"/>
                                      </p:to>
                                    </p:set>
                                    <p:animEffect transition="in" filter="box(in)">
                                      <p:cBhvr>
                                        <p:cTn id="17" dur="500"/>
                                        <p:tgtEl>
                                          <p:spTgt spid="2055"/>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2056"/>
                                        </p:tgtEl>
                                        <p:attrNameLst>
                                          <p:attrName>style.visibility</p:attrName>
                                        </p:attrNameLst>
                                      </p:cBhvr>
                                      <p:to>
                                        <p:strVal val="visible"/>
                                      </p:to>
                                    </p:set>
                                    <p:animEffect transition="in" filter="checkerboard(across)">
                                      <p:cBhvr>
                                        <p:cTn id="22" dur="500"/>
                                        <p:tgtEl>
                                          <p:spTgt spid="2056"/>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2058"/>
                                        </p:tgtEl>
                                        <p:attrNameLst>
                                          <p:attrName>style.visibility</p:attrName>
                                        </p:attrNameLst>
                                      </p:cBhvr>
                                      <p:to>
                                        <p:strVal val="visible"/>
                                      </p:to>
                                    </p:set>
                                    <p:animEffect transition="in" filter="box(in)">
                                      <p:cBhvr>
                                        <p:cTn id="27" dur="500"/>
                                        <p:tgtEl>
                                          <p:spTgt spid="20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3" grpId="0"/>
      <p:bldP spid="2054" grpId="0"/>
      <p:bldP spid="2055" grpId="0"/>
      <p:bldP spid="2056" grpId="0"/>
      <p:bldP spid="205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4"/>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u="sng">
                <a:solidFill>
                  <a:srgbClr val="000000"/>
                </a:solidFill>
              </a:rPr>
              <a:t>Hamilton’s Economic Plan</a:t>
            </a:r>
          </a:p>
        </p:txBody>
      </p:sp>
      <p:sp>
        <p:nvSpPr>
          <p:cNvPr id="4101" name="Rectangle 5"/>
          <p:cNvSpPr>
            <a:spLocks noChangeArrowheads="1"/>
          </p:cNvSpPr>
          <p:nvPr/>
        </p:nvSpPr>
        <p:spPr bwMode="auto">
          <a:xfrm>
            <a:off x="0" y="838200"/>
            <a:ext cx="9144000" cy="774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lnSpc>
                <a:spcPct val="80000"/>
              </a:lnSpc>
              <a:spcBef>
                <a:spcPct val="20000"/>
              </a:spcBef>
              <a:spcAft>
                <a:spcPct val="0"/>
              </a:spcAft>
            </a:pPr>
            <a:r>
              <a:rPr lang="en-US" sz="2800" b="1">
                <a:solidFill>
                  <a:srgbClr val="000000"/>
                </a:solidFill>
                <a:latin typeface="Times New Roman" pitchFamily="18" charset="0"/>
              </a:rPr>
              <a:t>Alexander Hamilton wanted to restore people’s faith in the U.S. economy by doing the following:</a:t>
            </a:r>
          </a:p>
        </p:txBody>
      </p:sp>
      <p:sp>
        <p:nvSpPr>
          <p:cNvPr id="4102" name="Rectangle 6"/>
          <p:cNvSpPr>
            <a:spLocks noChangeArrowheads="1"/>
          </p:cNvSpPr>
          <p:nvPr/>
        </p:nvSpPr>
        <p:spPr bwMode="auto">
          <a:xfrm>
            <a:off x="0" y="1828800"/>
            <a:ext cx="54848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20000"/>
              </a:spcBef>
              <a:spcAft>
                <a:spcPct val="0"/>
              </a:spcAft>
              <a:buFontTx/>
              <a:buChar char="•"/>
            </a:pPr>
            <a:r>
              <a:rPr lang="en-US" sz="2800">
                <a:solidFill>
                  <a:srgbClr val="000000"/>
                </a:solidFill>
                <a:latin typeface="Times New Roman" pitchFamily="18" charset="0"/>
              </a:rPr>
              <a:t> </a:t>
            </a:r>
            <a:r>
              <a:rPr lang="en-US" sz="2800" b="1" i="1">
                <a:solidFill>
                  <a:srgbClr val="000000"/>
                </a:solidFill>
                <a:latin typeface="Times New Roman" pitchFamily="18" charset="0"/>
              </a:rPr>
              <a:t>pay</a:t>
            </a:r>
            <a:r>
              <a:rPr lang="en-US" sz="2800">
                <a:solidFill>
                  <a:srgbClr val="000000"/>
                </a:solidFill>
                <a:latin typeface="Times New Roman" pitchFamily="18" charset="0"/>
              </a:rPr>
              <a:t> back all federal and state </a:t>
            </a:r>
            <a:r>
              <a:rPr lang="en-US" sz="2800" b="1" i="1">
                <a:solidFill>
                  <a:srgbClr val="000000"/>
                </a:solidFill>
                <a:latin typeface="Times New Roman" pitchFamily="18" charset="0"/>
              </a:rPr>
              <a:t>bonds</a:t>
            </a:r>
          </a:p>
        </p:txBody>
      </p:sp>
      <p:sp>
        <p:nvSpPr>
          <p:cNvPr id="4103" name="Rectangle 7"/>
          <p:cNvSpPr>
            <a:spLocks noChangeArrowheads="1"/>
          </p:cNvSpPr>
          <p:nvPr/>
        </p:nvSpPr>
        <p:spPr bwMode="auto">
          <a:xfrm>
            <a:off x="0" y="25908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800">
                <a:solidFill>
                  <a:srgbClr val="000000"/>
                </a:solidFill>
                <a:latin typeface="Times New Roman" pitchFamily="18" charset="0"/>
              </a:rPr>
              <a:t> combine all </a:t>
            </a:r>
            <a:r>
              <a:rPr lang="en-US" sz="2800" b="1" i="1">
                <a:solidFill>
                  <a:srgbClr val="000000"/>
                </a:solidFill>
                <a:latin typeface="Times New Roman" pitchFamily="18" charset="0"/>
              </a:rPr>
              <a:t>state</a:t>
            </a:r>
            <a:r>
              <a:rPr lang="en-US" sz="2800">
                <a:solidFill>
                  <a:srgbClr val="000000"/>
                </a:solidFill>
                <a:latin typeface="Times New Roman" pitchFamily="18" charset="0"/>
              </a:rPr>
              <a:t> and </a:t>
            </a:r>
            <a:r>
              <a:rPr lang="en-US" sz="2800" b="1" i="1">
                <a:solidFill>
                  <a:srgbClr val="000000"/>
                </a:solidFill>
                <a:latin typeface="Times New Roman" pitchFamily="18" charset="0"/>
              </a:rPr>
              <a:t>federal</a:t>
            </a:r>
            <a:r>
              <a:rPr lang="en-US" sz="2800">
                <a:solidFill>
                  <a:srgbClr val="000000"/>
                </a:solidFill>
                <a:latin typeface="Times New Roman" pitchFamily="18" charset="0"/>
              </a:rPr>
              <a:t> debts into one huge </a:t>
            </a:r>
            <a:r>
              <a:rPr lang="en-US" sz="2800" b="1" i="1">
                <a:solidFill>
                  <a:srgbClr val="000000"/>
                </a:solidFill>
                <a:latin typeface="Times New Roman" pitchFamily="18" charset="0"/>
              </a:rPr>
              <a:t>national </a:t>
            </a:r>
            <a:r>
              <a:rPr lang="en-US" sz="2800">
                <a:solidFill>
                  <a:srgbClr val="000000"/>
                </a:solidFill>
                <a:latin typeface="Times New Roman" pitchFamily="18" charset="0"/>
              </a:rPr>
              <a:t>debt</a:t>
            </a:r>
          </a:p>
        </p:txBody>
      </p:sp>
      <p:sp>
        <p:nvSpPr>
          <p:cNvPr id="4104" name="Rectangle 8"/>
          <p:cNvSpPr>
            <a:spLocks noChangeArrowheads="1"/>
          </p:cNvSpPr>
          <p:nvPr/>
        </p:nvSpPr>
        <p:spPr bwMode="auto">
          <a:xfrm>
            <a:off x="0" y="3810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pPr>
            <a:r>
              <a:rPr lang="en-US" sz="2800" b="1">
                <a:solidFill>
                  <a:srgbClr val="000000"/>
                </a:solidFill>
                <a:latin typeface="Times New Roman" pitchFamily="18" charset="0"/>
              </a:rPr>
              <a:t>Southerners such as James </a:t>
            </a:r>
            <a:r>
              <a:rPr lang="en-US" sz="2800" b="1" i="1">
                <a:solidFill>
                  <a:srgbClr val="000000"/>
                </a:solidFill>
                <a:latin typeface="Times New Roman" pitchFamily="18" charset="0"/>
              </a:rPr>
              <a:t>Madison</a:t>
            </a:r>
            <a:r>
              <a:rPr lang="en-US" sz="2800" b="1">
                <a:solidFill>
                  <a:srgbClr val="000000"/>
                </a:solidFill>
                <a:latin typeface="Times New Roman" pitchFamily="18" charset="0"/>
              </a:rPr>
              <a:t> hated this plan because:</a:t>
            </a:r>
          </a:p>
        </p:txBody>
      </p:sp>
      <p:sp>
        <p:nvSpPr>
          <p:cNvPr id="4105" name="Rectangle 9"/>
          <p:cNvSpPr>
            <a:spLocks noChangeArrowheads="1"/>
          </p:cNvSpPr>
          <p:nvPr/>
        </p:nvSpPr>
        <p:spPr bwMode="auto">
          <a:xfrm>
            <a:off x="0" y="49530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sz="2800">
                <a:solidFill>
                  <a:srgbClr val="000000"/>
                </a:solidFill>
                <a:latin typeface="Times New Roman" pitchFamily="18" charset="0"/>
              </a:rPr>
              <a:t> most Southern states had already </a:t>
            </a:r>
            <a:r>
              <a:rPr lang="en-US" sz="2800" b="1" i="1">
                <a:solidFill>
                  <a:srgbClr val="000000"/>
                </a:solidFill>
                <a:latin typeface="Times New Roman" pitchFamily="18" charset="0"/>
              </a:rPr>
              <a:t>paid</a:t>
            </a:r>
            <a:r>
              <a:rPr lang="en-US" sz="2800">
                <a:solidFill>
                  <a:srgbClr val="000000"/>
                </a:solidFill>
                <a:latin typeface="Times New Roman" pitchFamily="18" charset="0"/>
              </a:rPr>
              <a:t> their debts</a:t>
            </a:r>
          </a:p>
        </p:txBody>
      </p:sp>
      <p:sp>
        <p:nvSpPr>
          <p:cNvPr id="4106" name="Rectangle 10"/>
          <p:cNvSpPr>
            <a:spLocks noChangeArrowheads="1"/>
          </p:cNvSpPr>
          <p:nvPr/>
        </p:nvSpPr>
        <p:spPr bwMode="auto">
          <a:xfrm>
            <a:off x="0" y="5715000"/>
            <a:ext cx="81708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20000"/>
              </a:spcBef>
              <a:spcAft>
                <a:spcPct val="0"/>
              </a:spcAft>
              <a:buFontTx/>
              <a:buChar char="•"/>
            </a:pPr>
            <a:r>
              <a:rPr lang="en-US" sz="2800">
                <a:solidFill>
                  <a:srgbClr val="000000"/>
                </a:solidFill>
                <a:latin typeface="Times New Roman" pitchFamily="18" charset="0"/>
              </a:rPr>
              <a:t> most </a:t>
            </a:r>
            <a:r>
              <a:rPr lang="en-US" sz="2800" b="1" i="1">
                <a:solidFill>
                  <a:srgbClr val="000000"/>
                </a:solidFill>
                <a:latin typeface="Times New Roman" pitchFamily="18" charset="0"/>
              </a:rPr>
              <a:t>speculators</a:t>
            </a:r>
            <a:r>
              <a:rPr lang="en-US" sz="2800">
                <a:solidFill>
                  <a:srgbClr val="000000"/>
                </a:solidFill>
                <a:latin typeface="Times New Roman" pitchFamily="18" charset="0"/>
              </a:rPr>
              <a:t>, who became rich, lived in the </a:t>
            </a:r>
            <a:r>
              <a:rPr lang="en-US" sz="2800" b="1" i="1">
                <a:solidFill>
                  <a:srgbClr val="000000"/>
                </a:solidFill>
                <a:latin typeface="Times New Roman" pitchFamily="18" charset="0"/>
              </a:rPr>
              <a:t>North</a:t>
            </a:r>
          </a:p>
        </p:txBody>
      </p:sp>
    </p:spTree>
    <p:extLst>
      <p:ext uri="{BB962C8B-B14F-4D97-AF65-F5344CB8AC3E}">
        <p14:creationId xmlns:p14="http://schemas.microsoft.com/office/powerpoint/2010/main" val="3721072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4101"/>
                                        </p:tgtEl>
                                        <p:attrNameLst>
                                          <p:attrName>style.visibility</p:attrName>
                                        </p:attrNameLst>
                                      </p:cBhvr>
                                      <p:to>
                                        <p:strVal val="visible"/>
                                      </p:to>
                                    </p:set>
                                    <p:animEffect transition="in" filter="box(in)">
                                      <p:cBhvr>
                                        <p:cTn id="7" dur="500"/>
                                        <p:tgtEl>
                                          <p:spTgt spid="410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4102"/>
                                        </p:tgtEl>
                                        <p:attrNameLst>
                                          <p:attrName>style.visibility</p:attrName>
                                        </p:attrNameLst>
                                      </p:cBhvr>
                                      <p:to>
                                        <p:strVal val="visible"/>
                                      </p:to>
                                    </p:set>
                                    <p:animEffect transition="in" filter="checkerboard(across)">
                                      <p:cBhvr>
                                        <p:cTn id="12" dur="500"/>
                                        <p:tgtEl>
                                          <p:spTgt spid="410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03"/>
                                        </p:tgtEl>
                                        <p:attrNameLst>
                                          <p:attrName>style.visibility</p:attrName>
                                        </p:attrNameLst>
                                      </p:cBhvr>
                                      <p:to>
                                        <p:strVal val="visible"/>
                                      </p:to>
                                    </p:set>
                                    <p:animEffect transition="in" filter="box(in)">
                                      <p:cBhvr>
                                        <p:cTn id="17" dur="500"/>
                                        <p:tgtEl>
                                          <p:spTgt spid="410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5" presetClass="entr" presetSubtype="10" fill="hold" grpId="0" nodeType="clickEffect">
                                  <p:stCondLst>
                                    <p:cond delay="0"/>
                                  </p:stCondLst>
                                  <p:childTnLst>
                                    <p:set>
                                      <p:cBhvr>
                                        <p:cTn id="21" dur="1" fill="hold">
                                          <p:stCondLst>
                                            <p:cond delay="0"/>
                                          </p:stCondLst>
                                        </p:cTn>
                                        <p:tgtEl>
                                          <p:spTgt spid="4104"/>
                                        </p:tgtEl>
                                        <p:attrNameLst>
                                          <p:attrName>style.visibility</p:attrName>
                                        </p:attrNameLst>
                                      </p:cBhvr>
                                      <p:to>
                                        <p:strVal val="visible"/>
                                      </p:to>
                                    </p:set>
                                    <p:animEffect transition="in" filter="checkerboard(across)">
                                      <p:cBhvr>
                                        <p:cTn id="22" dur="500"/>
                                        <p:tgtEl>
                                          <p:spTgt spid="4104"/>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05"/>
                                        </p:tgtEl>
                                        <p:attrNameLst>
                                          <p:attrName>style.visibility</p:attrName>
                                        </p:attrNameLst>
                                      </p:cBhvr>
                                      <p:to>
                                        <p:strVal val="visible"/>
                                      </p:to>
                                    </p:set>
                                    <p:animEffect transition="in" filter="box(in)">
                                      <p:cBhvr>
                                        <p:cTn id="27" dur="500"/>
                                        <p:tgtEl>
                                          <p:spTgt spid="410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5" presetClass="entr" presetSubtype="10" fill="hold" grpId="0" nodeType="clickEffect">
                                  <p:stCondLst>
                                    <p:cond delay="0"/>
                                  </p:stCondLst>
                                  <p:childTnLst>
                                    <p:set>
                                      <p:cBhvr>
                                        <p:cTn id="31" dur="1" fill="hold">
                                          <p:stCondLst>
                                            <p:cond delay="0"/>
                                          </p:stCondLst>
                                        </p:cTn>
                                        <p:tgtEl>
                                          <p:spTgt spid="4106"/>
                                        </p:tgtEl>
                                        <p:attrNameLst>
                                          <p:attrName>style.visibility</p:attrName>
                                        </p:attrNameLst>
                                      </p:cBhvr>
                                      <p:to>
                                        <p:strVal val="visible"/>
                                      </p:to>
                                    </p:set>
                                    <p:animEffect transition="in" filter="checkerboard(across)">
                                      <p:cBhvr>
                                        <p:cTn id="32" dur="500"/>
                                        <p:tgtEl>
                                          <p:spTgt spid="4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p:bldP spid="4102" grpId="0"/>
      <p:bldP spid="4103" grpId="0"/>
      <p:bldP spid="4104" grpId="0"/>
      <p:bldP spid="4105" grpId="0"/>
      <p:bldP spid="4106"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Oval 5"/>
          <p:cNvSpPr>
            <a:spLocks noChangeArrowheads="1"/>
          </p:cNvSpPr>
          <p:nvPr/>
        </p:nvSpPr>
        <p:spPr bwMode="auto">
          <a:xfrm>
            <a:off x="838200" y="1600200"/>
            <a:ext cx="2819400" cy="14478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a:solidFill>
                  <a:srgbClr val="000000"/>
                </a:solidFill>
                <a:latin typeface="Times New Roman" pitchFamily="18" charset="0"/>
              </a:rPr>
              <a:t>The </a:t>
            </a:r>
            <a:r>
              <a:rPr lang="en-US" sz="2800" b="1" i="1">
                <a:solidFill>
                  <a:srgbClr val="000000"/>
                </a:solidFill>
                <a:latin typeface="Times New Roman" pitchFamily="18" charset="0"/>
              </a:rPr>
              <a:t>South</a:t>
            </a:r>
            <a:r>
              <a:rPr lang="en-US" sz="2800">
                <a:solidFill>
                  <a:srgbClr val="000000"/>
                </a:solidFill>
                <a:latin typeface="Times New Roman" pitchFamily="18" charset="0"/>
              </a:rPr>
              <a:t> </a:t>
            </a:r>
          </a:p>
          <a:p>
            <a:pPr algn="ctr" fontAlgn="base">
              <a:spcBef>
                <a:spcPct val="0"/>
              </a:spcBef>
              <a:spcAft>
                <a:spcPct val="0"/>
              </a:spcAft>
            </a:pPr>
            <a:r>
              <a:rPr lang="en-US" sz="2800">
                <a:solidFill>
                  <a:srgbClr val="000000"/>
                </a:solidFill>
                <a:latin typeface="Times New Roman" pitchFamily="18" charset="0"/>
              </a:rPr>
              <a:t>agreed to…</a:t>
            </a:r>
          </a:p>
        </p:txBody>
      </p:sp>
      <p:sp>
        <p:nvSpPr>
          <p:cNvPr id="5126" name="Oval 6"/>
          <p:cNvSpPr>
            <a:spLocks noChangeArrowheads="1"/>
          </p:cNvSpPr>
          <p:nvPr/>
        </p:nvSpPr>
        <p:spPr bwMode="auto">
          <a:xfrm>
            <a:off x="5257800" y="1676400"/>
            <a:ext cx="2895600" cy="1447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FFFFFF"/>
                </a:solidFill>
                <a:latin typeface="Times New Roman" pitchFamily="18" charset="0"/>
              </a:rPr>
              <a:t>The </a:t>
            </a:r>
            <a:r>
              <a:rPr lang="en-US" sz="2800" b="1" i="1">
                <a:solidFill>
                  <a:srgbClr val="FFFFFF"/>
                </a:solidFill>
                <a:latin typeface="Times New Roman" pitchFamily="18" charset="0"/>
              </a:rPr>
              <a:t>North </a:t>
            </a:r>
          </a:p>
          <a:p>
            <a:pPr algn="ctr" fontAlgn="base">
              <a:spcBef>
                <a:spcPct val="0"/>
              </a:spcBef>
              <a:spcAft>
                <a:spcPct val="0"/>
              </a:spcAft>
            </a:pPr>
            <a:r>
              <a:rPr lang="en-US" sz="2800" b="1">
                <a:solidFill>
                  <a:srgbClr val="FFFFFF"/>
                </a:solidFill>
                <a:latin typeface="Times New Roman" pitchFamily="18" charset="0"/>
              </a:rPr>
              <a:t>agreed to…</a:t>
            </a:r>
          </a:p>
        </p:txBody>
      </p:sp>
      <p:sp>
        <p:nvSpPr>
          <p:cNvPr id="5128" name="Oval 8"/>
          <p:cNvSpPr>
            <a:spLocks noChangeArrowheads="1"/>
          </p:cNvSpPr>
          <p:nvPr/>
        </p:nvSpPr>
        <p:spPr bwMode="auto">
          <a:xfrm>
            <a:off x="304800" y="3886200"/>
            <a:ext cx="3962400" cy="2590800"/>
          </a:xfrm>
          <a:prstGeom prst="ellipse">
            <a:avLst/>
          </a:prstGeom>
          <a:solidFill>
            <a:srgbClr val="DDDDDD"/>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a:solidFill>
                  <a:srgbClr val="000000"/>
                </a:solidFill>
                <a:latin typeface="Times New Roman" pitchFamily="18" charset="0"/>
              </a:rPr>
              <a:t>…allow the </a:t>
            </a:r>
            <a:r>
              <a:rPr lang="en-US" sz="2800" b="1" i="1">
                <a:solidFill>
                  <a:srgbClr val="000000"/>
                </a:solidFill>
                <a:latin typeface="Times New Roman" pitchFamily="18" charset="0"/>
              </a:rPr>
              <a:t>federal </a:t>
            </a:r>
          </a:p>
          <a:p>
            <a:pPr algn="ctr" fontAlgn="base">
              <a:spcBef>
                <a:spcPct val="0"/>
              </a:spcBef>
              <a:spcAft>
                <a:spcPct val="0"/>
              </a:spcAft>
            </a:pPr>
            <a:r>
              <a:rPr lang="en-US" sz="2800">
                <a:solidFill>
                  <a:srgbClr val="000000"/>
                </a:solidFill>
                <a:latin typeface="Times New Roman" pitchFamily="18" charset="0"/>
              </a:rPr>
              <a:t>government to take </a:t>
            </a:r>
          </a:p>
          <a:p>
            <a:pPr algn="ctr" fontAlgn="base">
              <a:spcBef>
                <a:spcPct val="0"/>
              </a:spcBef>
              <a:spcAft>
                <a:spcPct val="0"/>
              </a:spcAft>
            </a:pPr>
            <a:r>
              <a:rPr lang="en-US" sz="2800">
                <a:solidFill>
                  <a:srgbClr val="000000"/>
                </a:solidFill>
                <a:latin typeface="Times New Roman" pitchFamily="18" charset="0"/>
              </a:rPr>
              <a:t>over the </a:t>
            </a:r>
            <a:r>
              <a:rPr lang="en-US" sz="2800" b="1" i="1">
                <a:solidFill>
                  <a:srgbClr val="000000"/>
                </a:solidFill>
                <a:latin typeface="Times New Roman" pitchFamily="18" charset="0"/>
              </a:rPr>
              <a:t>debts</a:t>
            </a:r>
            <a:r>
              <a:rPr lang="en-US" sz="2800">
                <a:solidFill>
                  <a:srgbClr val="000000"/>
                </a:solidFill>
                <a:latin typeface="Times New Roman" pitchFamily="18" charset="0"/>
              </a:rPr>
              <a:t> </a:t>
            </a:r>
          </a:p>
          <a:p>
            <a:pPr algn="ctr" fontAlgn="base">
              <a:spcBef>
                <a:spcPct val="0"/>
              </a:spcBef>
              <a:spcAft>
                <a:spcPct val="0"/>
              </a:spcAft>
            </a:pPr>
            <a:r>
              <a:rPr lang="en-US" sz="2800">
                <a:solidFill>
                  <a:srgbClr val="000000"/>
                </a:solidFill>
                <a:latin typeface="Times New Roman" pitchFamily="18" charset="0"/>
              </a:rPr>
              <a:t>of the </a:t>
            </a:r>
            <a:r>
              <a:rPr lang="en-US" sz="2800" b="1" i="1">
                <a:solidFill>
                  <a:srgbClr val="000000"/>
                </a:solidFill>
                <a:latin typeface="Times New Roman" pitchFamily="18" charset="0"/>
              </a:rPr>
              <a:t>northern</a:t>
            </a:r>
            <a:r>
              <a:rPr lang="en-US" sz="2800">
                <a:solidFill>
                  <a:srgbClr val="000000"/>
                </a:solidFill>
                <a:latin typeface="Times New Roman" pitchFamily="18" charset="0"/>
              </a:rPr>
              <a:t> states.</a:t>
            </a:r>
          </a:p>
        </p:txBody>
      </p:sp>
      <p:sp>
        <p:nvSpPr>
          <p:cNvPr id="5129" name="Oval 9"/>
          <p:cNvSpPr>
            <a:spLocks noChangeArrowheads="1"/>
          </p:cNvSpPr>
          <p:nvPr/>
        </p:nvSpPr>
        <p:spPr bwMode="auto">
          <a:xfrm>
            <a:off x="4953000" y="3962400"/>
            <a:ext cx="3657600" cy="2590800"/>
          </a:xfrm>
          <a:prstGeom prst="ellipse">
            <a:avLst/>
          </a:prstGeom>
          <a:solidFill>
            <a:schemeClr val="accent2"/>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r>
              <a:rPr lang="en-US" sz="2800" b="1">
                <a:solidFill>
                  <a:srgbClr val="FFFFFF"/>
                </a:solidFill>
                <a:latin typeface="Times New Roman" pitchFamily="18" charset="0"/>
              </a:rPr>
              <a:t>…move the </a:t>
            </a:r>
            <a:r>
              <a:rPr lang="en-US" sz="2800" b="1" i="1">
                <a:solidFill>
                  <a:srgbClr val="FFFFFF"/>
                </a:solidFill>
                <a:latin typeface="Times New Roman" pitchFamily="18" charset="0"/>
              </a:rPr>
              <a:t>capital</a:t>
            </a:r>
            <a:r>
              <a:rPr lang="en-US" sz="2800" b="1">
                <a:solidFill>
                  <a:srgbClr val="FFFFFF"/>
                </a:solidFill>
                <a:latin typeface="Times New Roman" pitchFamily="18" charset="0"/>
              </a:rPr>
              <a:t> of</a:t>
            </a:r>
          </a:p>
          <a:p>
            <a:pPr algn="ctr" fontAlgn="base">
              <a:spcBef>
                <a:spcPct val="0"/>
              </a:spcBef>
              <a:spcAft>
                <a:spcPct val="0"/>
              </a:spcAft>
            </a:pPr>
            <a:r>
              <a:rPr lang="en-US" sz="2800" b="1">
                <a:solidFill>
                  <a:srgbClr val="FFFFFF"/>
                </a:solidFill>
                <a:latin typeface="Times New Roman" pitchFamily="18" charset="0"/>
              </a:rPr>
              <a:t>the U.S. to the </a:t>
            </a:r>
            <a:r>
              <a:rPr lang="en-US" sz="2800" b="1" i="1">
                <a:solidFill>
                  <a:srgbClr val="FFFFFF"/>
                </a:solidFill>
                <a:latin typeface="Times New Roman" pitchFamily="18" charset="0"/>
              </a:rPr>
              <a:t>South</a:t>
            </a:r>
            <a:r>
              <a:rPr lang="en-US" sz="2800" b="1">
                <a:solidFill>
                  <a:srgbClr val="FFFFFF"/>
                </a:solidFill>
                <a:latin typeface="Times New Roman" pitchFamily="18" charset="0"/>
              </a:rPr>
              <a:t>. </a:t>
            </a:r>
          </a:p>
          <a:p>
            <a:pPr algn="ctr" fontAlgn="base">
              <a:spcBef>
                <a:spcPct val="0"/>
              </a:spcBef>
              <a:spcAft>
                <a:spcPct val="0"/>
              </a:spcAft>
            </a:pPr>
            <a:r>
              <a:rPr lang="en-US" sz="2800" b="1">
                <a:solidFill>
                  <a:srgbClr val="FFFFFF"/>
                </a:solidFill>
                <a:latin typeface="Times New Roman" pitchFamily="18" charset="0"/>
              </a:rPr>
              <a:t>(</a:t>
            </a:r>
            <a:r>
              <a:rPr lang="en-US" sz="2800" b="1" i="1">
                <a:solidFill>
                  <a:srgbClr val="FFFFFF"/>
                </a:solidFill>
                <a:latin typeface="Times New Roman" pitchFamily="18" charset="0"/>
              </a:rPr>
              <a:t>Washington</a:t>
            </a:r>
            <a:r>
              <a:rPr lang="en-US" sz="2800" b="1">
                <a:solidFill>
                  <a:srgbClr val="FFFFFF"/>
                </a:solidFill>
                <a:latin typeface="Times New Roman" pitchFamily="18" charset="0"/>
              </a:rPr>
              <a:t>, </a:t>
            </a:r>
            <a:r>
              <a:rPr lang="en-US" sz="2800" b="1" i="1">
                <a:solidFill>
                  <a:srgbClr val="FFFFFF"/>
                </a:solidFill>
                <a:latin typeface="Times New Roman" pitchFamily="18" charset="0"/>
              </a:rPr>
              <a:t>D.C.</a:t>
            </a:r>
            <a:r>
              <a:rPr lang="en-US" sz="2800" b="1">
                <a:solidFill>
                  <a:srgbClr val="FFFFFF"/>
                </a:solidFill>
                <a:latin typeface="Times New Roman" pitchFamily="18" charset="0"/>
              </a:rPr>
              <a:t>)</a:t>
            </a:r>
          </a:p>
        </p:txBody>
      </p:sp>
      <p:sp>
        <p:nvSpPr>
          <p:cNvPr id="5130" name="Line 10"/>
          <p:cNvSpPr>
            <a:spLocks noChangeShapeType="1"/>
          </p:cNvSpPr>
          <p:nvPr/>
        </p:nvSpPr>
        <p:spPr bwMode="auto">
          <a:xfrm flipH="1">
            <a:off x="3429000" y="1371600"/>
            <a:ext cx="990600" cy="609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132" name="Line 12"/>
          <p:cNvSpPr>
            <a:spLocks noChangeShapeType="1"/>
          </p:cNvSpPr>
          <p:nvPr/>
        </p:nvSpPr>
        <p:spPr bwMode="auto">
          <a:xfrm>
            <a:off x="4724400" y="1371600"/>
            <a:ext cx="7620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133" name="Line 13"/>
          <p:cNvSpPr>
            <a:spLocks noChangeShapeType="1"/>
          </p:cNvSpPr>
          <p:nvPr/>
        </p:nvSpPr>
        <p:spPr bwMode="auto">
          <a:xfrm>
            <a:off x="2209800" y="3048000"/>
            <a:ext cx="0" cy="838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134" name="Line 14"/>
          <p:cNvSpPr>
            <a:spLocks noChangeShapeType="1"/>
          </p:cNvSpPr>
          <p:nvPr/>
        </p:nvSpPr>
        <p:spPr bwMode="auto">
          <a:xfrm>
            <a:off x="6781800" y="3124200"/>
            <a:ext cx="0" cy="838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136" name="Oval 16"/>
          <p:cNvSpPr>
            <a:spLocks noChangeArrowheads="1"/>
          </p:cNvSpPr>
          <p:nvPr/>
        </p:nvSpPr>
        <p:spPr bwMode="auto">
          <a:xfrm>
            <a:off x="1143000" y="304800"/>
            <a:ext cx="7086600" cy="1066800"/>
          </a:xfrm>
          <a:prstGeom prst="ellipse">
            <a:avLst/>
          </a:prstGeom>
          <a:gradFill rotWithShape="1">
            <a:gsLst>
              <a:gs pos="0">
                <a:srgbClr val="5E9EFF"/>
              </a:gs>
              <a:gs pos="39999">
                <a:srgbClr val="85C2FF"/>
              </a:gs>
              <a:gs pos="70000">
                <a:srgbClr val="C4D6EB"/>
              </a:gs>
              <a:gs pos="100000">
                <a:srgbClr val="FFEBFA"/>
              </a:gs>
            </a:gsLst>
            <a:lin ang="5400000" scaled="1"/>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fontAlgn="base">
              <a:spcBef>
                <a:spcPct val="0"/>
              </a:spcBef>
              <a:spcAft>
                <a:spcPct val="0"/>
              </a:spcAft>
            </a:pPr>
            <a:endParaRPr lang="en-US" sz="2800" b="1" u="sng">
              <a:solidFill>
                <a:srgbClr val="000000"/>
              </a:solidFill>
            </a:endParaRPr>
          </a:p>
          <a:p>
            <a:pPr algn="ctr" fontAlgn="base">
              <a:spcBef>
                <a:spcPct val="0"/>
              </a:spcBef>
              <a:spcAft>
                <a:spcPct val="0"/>
              </a:spcAft>
            </a:pPr>
            <a:r>
              <a:rPr lang="en-US" sz="2800" b="1" u="sng">
                <a:solidFill>
                  <a:srgbClr val="000000"/>
                </a:solidFill>
              </a:rPr>
              <a:t>Hamilton’s Compromise</a:t>
            </a:r>
          </a:p>
          <a:p>
            <a:pPr algn="ctr" fontAlgn="base">
              <a:spcBef>
                <a:spcPct val="0"/>
              </a:spcBef>
              <a:spcAft>
                <a:spcPct val="0"/>
              </a:spcAft>
            </a:pPr>
            <a:endParaRPr lang="en-US" sz="2800" b="1">
              <a:solidFill>
                <a:srgbClr val="000000"/>
              </a:solidFill>
            </a:endParaRPr>
          </a:p>
        </p:txBody>
      </p:sp>
    </p:spTree>
    <p:extLst>
      <p:ext uri="{BB962C8B-B14F-4D97-AF65-F5344CB8AC3E}">
        <p14:creationId xmlns:p14="http://schemas.microsoft.com/office/powerpoint/2010/main" val="28842857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5136"/>
                                        </p:tgtEl>
                                        <p:attrNameLst>
                                          <p:attrName>style.visibility</p:attrName>
                                        </p:attrNameLst>
                                      </p:cBhvr>
                                      <p:to>
                                        <p:strVal val="visible"/>
                                      </p:to>
                                    </p:set>
                                    <p:animEffect transition="in" filter="checkerboard(across)">
                                      <p:cBhvr>
                                        <p:cTn id="7" dur="500"/>
                                        <p:tgtEl>
                                          <p:spTgt spid="51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5130"/>
                                        </p:tgtEl>
                                        <p:attrNameLst>
                                          <p:attrName>style.visibility</p:attrName>
                                        </p:attrNameLst>
                                      </p:cBhvr>
                                      <p:to>
                                        <p:strVal val="visible"/>
                                      </p:to>
                                    </p:set>
                                    <p:animEffect transition="in" filter="blinds(horizontal)">
                                      <p:cBhvr>
                                        <p:cTn id="12" dur="500"/>
                                        <p:tgtEl>
                                          <p:spTgt spid="5130"/>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5132"/>
                                        </p:tgtEl>
                                        <p:attrNameLst>
                                          <p:attrName>style.visibility</p:attrName>
                                        </p:attrNameLst>
                                      </p:cBhvr>
                                      <p:to>
                                        <p:strVal val="visible"/>
                                      </p:to>
                                    </p:set>
                                    <p:animEffect transition="in" filter="blinds(horizontal)">
                                      <p:cBhvr>
                                        <p:cTn id="15" dur="500"/>
                                        <p:tgtEl>
                                          <p:spTgt spid="5132"/>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8" presetClass="entr" presetSubtype="16" fill="hold" grpId="0" nodeType="clickEffect">
                                  <p:stCondLst>
                                    <p:cond delay="0"/>
                                  </p:stCondLst>
                                  <p:childTnLst>
                                    <p:set>
                                      <p:cBhvr>
                                        <p:cTn id="19" dur="1" fill="hold">
                                          <p:stCondLst>
                                            <p:cond delay="0"/>
                                          </p:stCondLst>
                                        </p:cTn>
                                        <p:tgtEl>
                                          <p:spTgt spid="5125"/>
                                        </p:tgtEl>
                                        <p:attrNameLst>
                                          <p:attrName>style.visibility</p:attrName>
                                        </p:attrNameLst>
                                      </p:cBhvr>
                                      <p:to>
                                        <p:strVal val="visible"/>
                                      </p:to>
                                    </p:set>
                                    <p:animEffect transition="in" filter="diamond(in)">
                                      <p:cBhvr>
                                        <p:cTn id="20" dur="2000"/>
                                        <p:tgtEl>
                                          <p:spTgt spid="512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5133"/>
                                        </p:tgtEl>
                                        <p:attrNameLst>
                                          <p:attrName>style.visibility</p:attrName>
                                        </p:attrNameLst>
                                      </p:cBhvr>
                                      <p:to>
                                        <p:strVal val="visible"/>
                                      </p:to>
                                    </p:set>
                                    <p:animEffect transition="in" filter="blinds(horizontal)">
                                      <p:cBhvr>
                                        <p:cTn id="25" dur="500"/>
                                        <p:tgtEl>
                                          <p:spTgt spid="513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8" presetClass="entr" presetSubtype="16" fill="hold" grpId="0" nodeType="clickEffect">
                                  <p:stCondLst>
                                    <p:cond delay="0"/>
                                  </p:stCondLst>
                                  <p:childTnLst>
                                    <p:set>
                                      <p:cBhvr>
                                        <p:cTn id="29" dur="1" fill="hold">
                                          <p:stCondLst>
                                            <p:cond delay="0"/>
                                          </p:stCondLst>
                                        </p:cTn>
                                        <p:tgtEl>
                                          <p:spTgt spid="5128"/>
                                        </p:tgtEl>
                                        <p:attrNameLst>
                                          <p:attrName>style.visibility</p:attrName>
                                        </p:attrNameLst>
                                      </p:cBhvr>
                                      <p:to>
                                        <p:strVal val="visible"/>
                                      </p:to>
                                    </p:set>
                                    <p:animEffect transition="in" filter="diamond(in)">
                                      <p:cBhvr>
                                        <p:cTn id="30" dur="2000"/>
                                        <p:tgtEl>
                                          <p:spTgt spid="5128"/>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5" presetClass="entr" presetSubtype="10" fill="hold" grpId="0" nodeType="clickEffect">
                                  <p:stCondLst>
                                    <p:cond delay="0"/>
                                  </p:stCondLst>
                                  <p:childTnLst>
                                    <p:set>
                                      <p:cBhvr>
                                        <p:cTn id="34" dur="1" fill="hold">
                                          <p:stCondLst>
                                            <p:cond delay="0"/>
                                          </p:stCondLst>
                                        </p:cTn>
                                        <p:tgtEl>
                                          <p:spTgt spid="5126"/>
                                        </p:tgtEl>
                                        <p:attrNameLst>
                                          <p:attrName>style.visibility</p:attrName>
                                        </p:attrNameLst>
                                      </p:cBhvr>
                                      <p:to>
                                        <p:strVal val="visible"/>
                                      </p:to>
                                    </p:set>
                                    <p:animEffect transition="in" filter="checkerboard(across)">
                                      <p:cBhvr>
                                        <p:cTn id="35" dur="500"/>
                                        <p:tgtEl>
                                          <p:spTgt spid="5126"/>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3" presetClass="entr" presetSubtype="10" fill="hold" grpId="0" nodeType="clickEffect">
                                  <p:stCondLst>
                                    <p:cond delay="0"/>
                                  </p:stCondLst>
                                  <p:childTnLst>
                                    <p:set>
                                      <p:cBhvr>
                                        <p:cTn id="39" dur="1" fill="hold">
                                          <p:stCondLst>
                                            <p:cond delay="0"/>
                                          </p:stCondLst>
                                        </p:cTn>
                                        <p:tgtEl>
                                          <p:spTgt spid="5134"/>
                                        </p:tgtEl>
                                        <p:attrNameLst>
                                          <p:attrName>style.visibility</p:attrName>
                                        </p:attrNameLst>
                                      </p:cBhvr>
                                      <p:to>
                                        <p:strVal val="visible"/>
                                      </p:to>
                                    </p:set>
                                    <p:animEffect transition="in" filter="blinds(horizontal)">
                                      <p:cBhvr>
                                        <p:cTn id="40" dur="500"/>
                                        <p:tgtEl>
                                          <p:spTgt spid="5134"/>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5" presetClass="entr" presetSubtype="10" fill="hold" grpId="0" nodeType="clickEffect">
                                  <p:stCondLst>
                                    <p:cond delay="0"/>
                                  </p:stCondLst>
                                  <p:childTnLst>
                                    <p:set>
                                      <p:cBhvr>
                                        <p:cTn id="44" dur="1" fill="hold">
                                          <p:stCondLst>
                                            <p:cond delay="0"/>
                                          </p:stCondLst>
                                        </p:cTn>
                                        <p:tgtEl>
                                          <p:spTgt spid="5129"/>
                                        </p:tgtEl>
                                        <p:attrNameLst>
                                          <p:attrName>style.visibility</p:attrName>
                                        </p:attrNameLst>
                                      </p:cBhvr>
                                      <p:to>
                                        <p:strVal val="visible"/>
                                      </p:to>
                                    </p:set>
                                    <p:animEffect transition="in" filter="checkerboard(across)">
                                      <p:cBhvr>
                                        <p:cTn id="45" dur="500"/>
                                        <p:tgtEl>
                                          <p:spTgt spid="51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animBg="1"/>
      <p:bldP spid="5126" grpId="0" animBg="1"/>
      <p:bldP spid="5128" grpId="0" animBg="1"/>
      <p:bldP spid="5129" grpId="0" animBg="1"/>
      <p:bldP spid="5130" grpId="0" animBg="1"/>
      <p:bldP spid="5132" grpId="0" animBg="1"/>
      <p:bldP spid="5133" grpId="0" animBg="1"/>
      <p:bldP spid="5134" grpId="0" animBg="1"/>
      <p:bldP spid="513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First Lady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Martha Washington:  social first lady, behind the “scenes”</a:t>
            </a:r>
          </a:p>
          <a:p>
            <a:r>
              <a:rPr lang="en-US" dirty="0" smtClean="0"/>
              <a:t>Republican Motherhood:  a group that encouraged the involvement of women in this new </a:t>
            </a:r>
            <a:r>
              <a:rPr lang="en-US" dirty="0" err="1" smtClean="0"/>
              <a:t>nation..become</a:t>
            </a:r>
            <a:r>
              <a:rPr lang="en-US" dirty="0" smtClean="0"/>
              <a:t> </a:t>
            </a:r>
            <a:r>
              <a:rPr lang="en-US" dirty="0" err="1" smtClean="0"/>
              <a:t>active..Abigail</a:t>
            </a:r>
            <a:r>
              <a:rPr lang="en-US" dirty="0" smtClean="0"/>
              <a:t> Adams, Judith Sargent Murray</a:t>
            </a:r>
          </a:p>
          <a:p>
            <a:r>
              <a:rPr lang="en-US" dirty="0" smtClean="0"/>
              <a:t>Teaching importance of being a citizen</a:t>
            </a:r>
          </a:p>
          <a:p>
            <a:r>
              <a:rPr lang="en-US" dirty="0" smtClean="0"/>
              <a:t>More opportunities for women</a:t>
            </a:r>
          </a:p>
          <a:p>
            <a:r>
              <a:rPr lang="en-US" dirty="0" smtClean="0"/>
              <a:t>More education for women</a:t>
            </a:r>
          </a:p>
          <a:p>
            <a:r>
              <a:rPr lang="en-US" dirty="0" smtClean="0"/>
              <a:t>Perhaps, the first women’s movement</a:t>
            </a:r>
          </a:p>
          <a:p>
            <a:r>
              <a:rPr lang="en-US" dirty="0" smtClean="0"/>
              <a:t>Too soon…country not ready, men not ready, women not ready</a:t>
            </a:r>
            <a:endParaRPr lang="en-US" dirty="0"/>
          </a:p>
        </p:txBody>
      </p:sp>
    </p:spTree>
    <p:extLst>
      <p:ext uri="{BB962C8B-B14F-4D97-AF65-F5344CB8AC3E}">
        <p14:creationId xmlns:p14="http://schemas.microsoft.com/office/powerpoint/2010/main" val="396482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50" name="Picture 6" descr="tjeffers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81600" y="1981200"/>
            <a:ext cx="3244850" cy="4160838"/>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hamilton_sma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057400"/>
            <a:ext cx="3656013" cy="4157663"/>
          </a:xfrm>
          <a:prstGeom prst="rect">
            <a:avLst/>
          </a:prstGeom>
          <a:noFill/>
          <a:extLst>
            <a:ext uri="{909E8E84-426E-40DD-AFC4-6F175D3DCCD1}">
              <a14:hiddenFill xmlns:a14="http://schemas.microsoft.com/office/drawing/2010/main">
                <a:solidFill>
                  <a:srgbClr val="FFFFFF"/>
                </a:solidFill>
              </a14:hiddenFill>
            </a:ext>
          </a:extLst>
        </p:spPr>
      </p:pic>
      <p:sp>
        <p:nvSpPr>
          <p:cNvPr id="6153" name="Text Box 9"/>
          <p:cNvSpPr txBox="1">
            <a:spLocks noChangeArrowheads="1"/>
          </p:cNvSpPr>
          <p:nvPr/>
        </p:nvSpPr>
        <p:spPr bwMode="auto">
          <a:xfrm>
            <a:off x="4495800" y="1371600"/>
            <a:ext cx="4648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333399"/>
                </a:solidFill>
                <a:latin typeface="Times New Roman" pitchFamily="18" charset="0"/>
              </a:rPr>
              <a:t>Thomas Jefferson</a:t>
            </a:r>
          </a:p>
        </p:txBody>
      </p:sp>
      <p:sp>
        <p:nvSpPr>
          <p:cNvPr id="6154" name="Text Box 10"/>
          <p:cNvSpPr txBox="1">
            <a:spLocks noChangeArrowheads="1"/>
          </p:cNvSpPr>
          <p:nvPr/>
        </p:nvSpPr>
        <p:spPr bwMode="auto">
          <a:xfrm>
            <a:off x="0" y="1371600"/>
            <a:ext cx="4724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0000"/>
                </a:solidFill>
                <a:latin typeface="Times New Roman" pitchFamily="18" charset="0"/>
              </a:rPr>
              <a:t>Alexander Hamilton</a:t>
            </a:r>
          </a:p>
        </p:txBody>
      </p:sp>
      <p:sp>
        <p:nvSpPr>
          <p:cNvPr id="6155" name="Text Box 11"/>
          <p:cNvSpPr txBox="1">
            <a:spLocks noChangeArrowheads="1"/>
          </p:cNvSpPr>
          <p:nvPr/>
        </p:nvSpPr>
        <p:spPr bwMode="auto">
          <a:xfrm>
            <a:off x="4495800" y="6338888"/>
            <a:ext cx="4648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a:solidFill>
                  <a:srgbClr val="333399"/>
                </a:solidFill>
                <a:latin typeface="Times New Roman" pitchFamily="18" charset="0"/>
              </a:rPr>
              <a:t>Democratic - Republicans</a:t>
            </a:r>
          </a:p>
        </p:txBody>
      </p:sp>
      <p:sp>
        <p:nvSpPr>
          <p:cNvPr id="6156" name="Text Box 12"/>
          <p:cNvSpPr txBox="1">
            <a:spLocks noChangeArrowheads="1"/>
          </p:cNvSpPr>
          <p:nvPr/>
        </p:nvSpPr>
        <p:spPr bwMode="auto">
          <a:xfrm>
            <a:off x="0" y="6338888"/>
            <a:ext cx="441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a:solidFill>
                  <a:srgbClr val="FF0000"/>
                </a:solidFill>
                <a:latin typeface="Times New Roman" pitchFamily="18" charset="0"/>
              </a:rPr>
              <a:t>Federalists</a:t>
            </a:r>
          </a:p>
        </p:txBody>
      </p:sp>
      <p:sp>
        <p:nvSpPr>
          <p:cNvPr id="6158" name="Rectangle 14"/>
          <p:cNvSpPr>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rgbClr val="CC33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r>
              <a:rPr lang="en-US" sz="2800" b="1">
                <a:solidFill>
                  <a:srgbClr val="000000"/>
                </a:solidFill>
              </a:rPr>
              <a:t>Objective:</a:t>
            </a:r>
            <a:r>
              <a:rPr lang="en-US" sz="2800">
                <a:solidFill>
                  <a:srgbClr val="000000"/>
                </a:solidFill>
              </a:rPr>
              <a:t> To analyze the differences between the first political parties.</a:t>
            </a:r>
          </a:p>
        </p:txBody>
      </p:sp>
    </p:spTree>
    <p:extLst>
      <p:ext uri="{BB962C8B-B14F-4D97-AF65-F5344CB8AC3E}">
        <p14:creationId xmlns:p14="http://schemas.microsoft.com/office/powerpoint/2010/main" val="404783515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94" name="Rectangle 46"/>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gradFill rotWithShape="0">
                  <a:gsLst>
                    <a:gs pos="0">
                      <a:srgbClr val="FF0000"/>
                    </a:gs>
                    <a:gs pos="100000">
                      <a:schemeClr val="accent2"/>
                    </a:gs>
                  </a:gsLst>
                  <a:lin ang="5400000" scaled="1"/>
                </a:gra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u="sng">
                <a:solidFill>
                  <a:srgbClr val="000000"/>
                </a:solidFill>
              </a:rPr>
              <a:t>Hamilton and Jefferson: Differing Views</a:t>
            </a:r>
          </a:p>
        </p:txBody>
      </p:sp>
      <p:sp>
        <p:nvSpPr>
          <p:cNvPr id="2095" name="Rectangle 47"/>
          <p:cNvSpPr>
            <a:spLocks noChangeArrowheads="1"/>
          </p:cNvSpPr>
          <p:nvPr/>
        </p:nvSpPr>
        <p:spPr bwMode="auto">
          <a:xfrm>
            <a:off x="0" y="1524000"/>
            <a:ext cx="29718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pPr>
            <a:endParaRPr lang="en-US">
              <a:solidFill>
                <a:srgbClr val="000000"/>
              </a:solidFill>
            </a:endParaRPr>
          </a:p>
        </p:txBody>
      </p:sp>
      <p:sp>
        <p:nvSpPr>
          <p:cNvPr id="2096" name="Rectangle 48"/>
          <p:cNvSpPr>
            <a:spLocks noChangeArrowheads="1"/>
          </p:cNvSpPr>
          <p:nvPr/>
        </p:nvSpPr>
        <p:spPr bwMode="auto">
          <a:xfrm>
            <a:off x="0" y="4191000"/>
            <a:ext cx="263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buFontTx/>
              <a:buChar char="•"/>
            </a:pPr>
            <a:endParaRPr lang="en-US">
              <a:solidFill>
                <a:srgbClr val="000000"/>
              </a:solidFill>
            </a:endParaRPr>
          </a:p>
        </p:txBody>
      </p:sp>
      <p:sp>
        <p:nvSpPr>
          <p:cNvPr id="2097" name="Rectangle 49"/>
          <p:cNvSpPr>
            <a:spLocks noChangeArrowheads="1"/>
          </p:cNvSpPr>
          <p:nvPr/>
        </p:nvSpPr>
        <p:spPr bwMode="auto">
          <a:xfrm>
            <a:off x="0" y="4724400"/>
            <a:ext cx="263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buFontTx/>
              <a:buChar char="•"/>
            </a:pPr>
            <a:endParaRPr lang="en-US">
              <a:solidFill>
                <a:srgbClr val="000000"/>
              </a:solidFill>
            </a:endParaRPr>
          </a:p>
        </p:txBody>
      </p:sp>
      <p:sp>
        <p:nvSpPr>
          <p:cNvPr id="2098" name="Rectangle 50"/>
          <p:cNvSpPr>
            <a:spLocks noChangeArrowheads="1"/>
          </p:cNvSpPr>
          <p:nvPr/>
        </p:nvSpPr>
        <p:spPr bwMode="auto">
          <a:xfrm>
            <a:off x="304800" y="5334000"/>
            <a:ext cx="263525"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buFontTx/>
              <a:buChar char="•"/>
            </a:pPr>
            <a:endParaRPr lang="en-US">
              <a:solidFill>
                <a:srgbClr val="000000"/>
              </a:solidFill>
            </a:endParaRPr>
          </a:p>
        </p:txBody>
      </p:sp>
      <p:sp>
        <p:nvSpPr>
          <p:cNvPr id="2144" name="Text Box 96"/>
          <p:cNvSpPr txBox="1">
            <a:spLocks noChangeArrowheads="1"/>
          </p:cNvSpPr>
          <p:nvPr/>
        </p:nvSpPr>
        <p:spPr bwMode="auto">
          <a:xfrm>
            <a:off x="0" y="762000"/>
            <a:ext cx="4572000" cy="519113"/>
          </a:xfrm>
          <a:prstGeom prst="rect">
            <a:avLst/>
          </a:prstGeom>
          <a:noFill/>
          <a:ln>
            <a:noFill/>
          </a:ln>
          <a:effectLst/>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FF0000"/>
                </a:solidFill>
              </a:rPr>
              <a:t>Alexander Hamilton</a:t>
            </a:r>
          </a:p>
        </p:txBody>
      </p:sp>
      <p:sp>
        <p:nvSpPr>
          <p:cNvPr id="2145" name="Text Box 97"/>
          <p:cNvSpPr txBox="1">
            <a:spLocks noChangeArrowheads="1"/>
          </p:cNvSpPr>
          <p:nvPr/>
        </p:nvSpPr>
        <p:spPr bwMode="auto">
          <a:xfrm>
            <a:off x="4800600" y="7620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r>
              <a:rPr lang="en-US" sz="2800" b="1">
                <a:solidFill>
                  <a:srgbClr val="333399"/>
                </a:solidFill>
              </a:rPr>
              <a:t>Thomas Jefferson</a:t>
            </a:r>
          </a:p>
        </p:txBody>
      </p:sp>
      <p:sp>
        <p:nvSpPr>
          <p:cNvPr id="2149" name="Rectangle 101"/>
          <p:cNvSpPr>
            <a:spLocks noChangeArrowheads="1"/>
          </p:cNvSpPr>
          <p:nvPr/>
        </p:nvSpPr>
        <p:spPr bwMode="auto">
          <a:xfrm>
            <a:off x="0" y="1524000"/>
            <a:ext cx="4648200" cy="946150"/>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buFontTx/>
              <a:buChar char="•"/>
            </a:pPr>
            <a:r>
              <a:rPr lang="en-US" sz="2800">
                <a:solidFill>
                  <a:srgbClr val="000000"/>
                </a:solidFill>
                <a:latin typeface="Times New Roman" pitchFamily="18" charset="0"/>
              </a:rPr>
              <a:t> Favored trade, </a:t>
            </a:r>
            <a:r>
              <a:rPr lang="en-US" sz="2800" b="1" i="1">
                <a:solidFill>
                  <a:srgbClr val="000000"/>
                </a:solidFill>
                <a:latin typeface="Times New Roman" pitchFamily="18" charset="0"/>
              </a:rPr>
              <a:t>manufacturing</a:t>
            </a:r>
            <a:r>
              <a:rPr lang="en-US" sz="2800">
                <a:solidFill>
                  <a:srgbClr val="000000"/>
                </a:solidFill>
                <a:latin typeface="Times New Roman" pitchFamily="18" charset="0"/>
              </a:rPr>
              <a:t> and </a:t>
            </a:r>
            <a:r>
              <a:rPr lang="en-US" sz="2800" b="1" i="1">
                <a:solidFill>
                  <a:srgbClr val="000000"/>
                </a:solidFill>
                <a:latin typeface="Times New Roman" pitchFamily="18" charset="0"/>
              </a:rPr>
              <a:t>cities</a:t>
            </a:r>
          </a:p>
          <a:p>
            <a:pPr fontAlgn="base">
              <a:spcBef>
                <a:spcPct val="0"/>
              </a:spcBef>
              <a:spcAft>
                <a:spcPct val="0"/>
              </a:spcAft>
              <a:buFontTx/>
              <a:buChar char="•"/>
            </a:pPr>
            <a:endParaRPr lang="en-US" sz="2800" b="1" i="1">
              <a:solidFill>
                <a:srgbClr val="000000"/>
              </a:solidFill>
              <a:latin typeface="Times New Roman" pitchFamily="18" charset="0"/>
            </a:endParaRPr>
          </a:p>
        </p:txBody>
      </p:sp>
      <p:sp>
        <p:nvSpPr>
          <p:cNvPr id="2150" name="Rectangle 102"/>
          <p:cNvSpPr>
            <a:spLocks noChangeArrowheads="1"/>
          </p:cNvSpPr>
          <p:nvPr/>
        </p:nvSpPr>
        <p:spPr bwMode="auto">
          <a:xfrm>
            <a:off x="0" y="2743200"/>
            <a:ext cx="4799013" cy="13731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800">
                <a:solidFill>
                  <a:srgbClr val="000000"/>
                </a:solidFill>
                <a:latin typeface="Times New Roman" pitchFamily="18" charset="0"/>
              </a:rPr>
              <a:t> Believed that the </a:t>
            </a:r>
            <a:r>
              <a:rPr lang="en-US" sz="2800" b="1" i="1">
                <a:solidFill>
                  <a:srgbClr val="000000"/>
                </a:solidFill>
                <a:latin typeface="Times New Roman" pitchFamily="18" charset="0"/>
              </a:rPr>
              <a:t>federal </a:t>
            </a:r>
            <a:r>
              <a:rPr lang="en-US" sz="2800">
                <a:solidFill>
                  <a:srgbClr val="000000"/>
                </a:solidFill>
                <a:latin typeface="Times New Roman" pitchFamily="18" charset="0"/>
              </a:rPr>
              <a:t>government should have more power than the </a:t>
            </a:r>
            <a:r>
              <a:rPr lang="en-US" sz="2800" b="1" i="1">
                <a:solidFill>
                  <a:srgbClr val="000000"/>
                </a:solidFill>
                <a:latin typeface="Times New Roman" pitchFamily="18" charset="0"/>
              </a:rPr>
              <a:t>states </a:t>
            </a:r>
          </a:p>
        </p:txBody>
      </p:sp>
      <p:sp>
        <p:nvSpPr>
          <p:cNvPr id="2151" name="Rectangle 103"/>
          <p:cNvSpPr>
            <a:spLocks noChangeArrowheads="1"/>
          </p:cNvSpPr>
          <p:nvPr/>
        </p:nvSpPr>
        <p:spPr bwMode="auto">
          <a:xfrm>
            <a:off x="0" y="4648200"/>
            <a:ext cx="4570413" cy="1373188"/>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20000"/>
              </a:spcBef>
              <a:spcAft>
                <a:spcPct val="0"/>
              </a:spcAft>
              <a:buFontTx/>
              <a:buChar char="•"/>
            </a:pPr>
            <a:r>
              <a:rPr lang="en-US" sz="2800">
                <a:solidFill>
                  <a:srgbClr val="000000"/>
                </a:solidFill>
                <a:latin typeface="Times New Roman" pitchFamily="18" charset="0"/>
              </a:rPr>
              <a:t> Believed in a </a:t>
            </a:r>
            <a:r>
              <a:rPr lang="en-US" sz="2800" b="1" i="1">
                <a:solidFill>
                  <a:srgbClr val="000000"/>
                </a:solidFill>
                <a:latin typeface="Times New Roman" pitchFamily="18" charset="0"/>
              </a:rPr>
              <a:t>loose </a:t>
            </a:r>
            <a:r>
              <a:rPr lang="en-US" sz="2800">
                <a:solidFill>
                  <a:srgbClr val="000000"/>
                </a:solidFill>
                <a:latin typeface="Times New Roman" pitchFamily="18" charset="0"/>
              </a:rPr>
              <a:t>interpretation of the Constitution</a:t>
            </a:r>
          </a:p>
        </p:txBody>
      </p:sp>
      <p:sp>
        <p:nvSpPr>
          <p:cNvPr id="2152" name="Rectangle 104"/>
          <p:cNvSpPr>
            <a:spLocks noChangeArrowheads="1"/>
          </p:cNvSpPr>
          <p:nvPr/>
        </p:nvSpPr>
        <p:spPr bwMode="auto">
          <a:xfrm>
            <a:off x="0" y="6338888"/>
            <a:ext cx="4570413" cy="519112"/>
          </a:xfrm>
          <a:prstGeom prst="rect">
            <a:avLst/>
          </a:prstGeom>
          <a:noFill/>
          <a:ln>
            <a:noFill/>
          </a:ln>
          <a:effectLst/>
          <a:extLst>
            <a:ext uri="{909E8E84-426E-40DD-AFC4-6F175D3DCCD1}">
              <a14:hiddenFill xmlns:a14="http://schemas.microsoft.com/office/drawing/2010/main">
                <a:solidFill>
                  <a:srgbClr val="FF0000"/>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lstStyle/>
          <a:p>
            <a:pPr fontAlgn="base">
              <a:spcBef>
                <a:spcPct val="20000"/>
              </a:spcBef>
              <a:spcAft>
                <a:spcPct val="0"/>
              </a:spcAft>
              <a:buFontTx/>
              <a:buChar char="•"/>
            </a:pPr>
            <a:r>
              <a:rPr lang="en-US" sz="2800">
                <a:solidFill>
                  <a:srgbClr val="000000"/>
                </a:solidFill>
                <a:latin typeface="Times New Roman" pitchFamily="18" charset="0"/>
              </a:rPr>
              <a:t> was pro-</a:t>
            </a:r>
            <a:r>
              <a:rPr lang="en-US" sz="2800" b="1" i="1">
                <a:solidFill>
                  <a:srgbClr val="000000"/>
                </a:solidFill>
                <a:latin typeface="Times New Roman" pitchFamily="18" charset="0"/>
              </a:rPr>
              <a:t>British</a:t>
            </a:r>
          </a:p>
        </p:txBody>
      </p:sp>
      <p:sp>
        <p:nvSpPr>
          <p:cNvPr id="2153" name="Rectangle 105"/>
          <p:cNvSpPr>
            <a:spLocks noChangeArrowheads="1"/>
          </p:cNvSpPr>
          <p:nvPr/>
        </p:nvSpPr>
        <p:spPr bwMode="auto">
          <a:xfrm>
            <a:off x="4724400" y="1447800"/>
            <a:ext cx="4419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Favored </a:t>
            </a:r>
            <a:r>
              <a:rPr lang="en-US" sz="2800" b="1" i="1">
                <a:solidFill>
                  <a:srgbClr val="000000"/>
                </a:solidFill>
                <a:latin typeface="Times New Roman" pitchFamily="18" charset="0"/>
              </a:rPr>
              <a:t>farmers</a:t>
            </a:r>
            <a:r>
              <a:rPr lang="en-US" sz="2800">
                <a:solidFill>
                  <a:srgbClr val="000000"/>
                </a:solidFill>
                <a:latin typeface="Times New Roman" pitchFamily="18" charset="0"/>
              </a:rPr>
              <a:t> and </a:t>
            </a:r>
            <a:r>
              <a:rPr lang="en-US" sz="2800" b="1" i="1">
                <a:solidFill>
                  <a:srgbClr val="000000"/>
                </a:solidFill>
                <a:latin typeface="Times New Roman" pitchFamily="18" charset="0"/>
              </a:rPr>
              <a:t>rural</a:t>
            </a:r>
            <a:r>
              <a:rPr lang="en-US" sz="2800">
                <a:solidFill>
                  <a:srgbClr val="000000"/>
                </a:solidFill>
                <a:latin typeface="Times New Roman" pitchFamily="18" charset="0"/>
              </a:rPr>
              <a:t> communities</a:t>
            </a:r>
          </a:p>
        </p:txBody>
      </p:sp>
      <p:sp>
        <p:nvSpPr>
          <p:cNvPr id="2154" name="Rectangle 106"/>
          <p:cNvSpPr>
            <a:spLocks noChangeArrowheads="1"/>
          </p:cNvSpPr>
          <p:nvPr/>
        </p:nvSpPr>
        <p:spPr bwMode="auto">
          <a:xfrm>
            <a:off x="4724400" y="2743200"/>
            <a:ext cx="44196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sz="2800">
                <a:solidFill>
                  <a:srgbClr val="000000"/>
                </a:solidFill>
                <a:latin typeface="Times New Roman" pitchFamily="18" charset="0"/>
              </a:rPr>
              <a:t> Believed that </a:t>
            </a:r>
            <a:r>
              <a:rPr lang="en-US" sz="2800" b="1" i="1">
                <a:solidFill>
                  <a:srgbClr val="000000"/>
                </a:solidFill>
                <a:latin typeface="Times New Roman" pitchFamily="18" charset="0"/>
              </a:rPr>
              <a:t>states</a:t>
            </a:r>
            <a:r>
              <a:rPr lang="en-US" sz="2800">
                <a:solidFill>
                  <a:srgbClr val="000000"/>
                </a:solidFill>
                <a:latin typeface="Times New Roman" pitchFamily="18" charset="0"/>
              </a:rPr>
              <a:t> should have more power than the </a:t>
            </a:r>
            <a:r>
              <a:rPr lang="en-US" sz="2800" b="1" i="1">
                <a:solidFill>
                  <a:srgbClr val="000000"/>
                </a:solidFill>
                <a:latin typeface="Times New Roman" pitchFamily="18" charset="0"/>
              </a:rPr>
              <a:t>federal</a:t>
            </a:r>
            <a:r>
              <a:rPr lang="en-US" sz="2800">
                <a:solidFill>
                  <a:srgbClr val="000000"/>
                </a:solidFill>
                <a:latin typeface="Times New Roman" pitchFamily="18" charset="0"/>
              </a:rPr>
              <a:t> government (</a:t>
            </a:r>
            <a:r>
              <a:rPr lang="en-US" sz="2800" u="sng">
                <a:solidFill>
                  <a:srgbClr val="000000"/>
                </a:solidFill>
                <a:latin typeface="Times New Roman" pitchFamily="18" charset="0"/>
              </a:rPr>
              <a:t>state’s rights</a:t>
            </a:r>
            <a:r>
              <a:rPr lang="en-US" sz="2800">
                <a:solidFill>
                  <a:srgbClr val="000000"/>
                </a:solidFill>
                <a:latin typeface="Times New Roman" pitchFamily="18" charset="0"/>
              </a:rPr>
              <a:t>)</a:t>
            </a:r>
          </a:p>
        </p:txBody>
      </p:sp>
      <p:sp>
        <p:nvSpPr>
          <p:cNvPr id="2155" name="Rectangle 107"/>
          <p:cNvSpPr>
            <a:spLocks noChangeArrowheads="1"/>
          </p:cNvSpPr>
          <p:nvPr/>
        </p:nvSpPr>
        <p:spPr bwMode="auto">
          <a:xfrm>
            <a:off x="4724400" y="4648200"/>
            <a:ext cx="441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Believed in a </a:t>
            </a:r>
            <a:r>
              <a:rPr lang="en-US" sz="2800" b="1" i="1">
                <a:solidFill>
                  <a:srgbClr val="000000"/>
                </a:solidFill>
                <a:latin typeface="Times New Roman" pitchFamily="18" charset="0"/>
              </a:rPr>
              <a:t>strict</a:t>
            </a:r>
            <a:r>
              <a:rPr lang="en-US" sz="2800">
                <a:solidFill>
                  <a:srgbClr val="000000"/>
                </a:solidFill>
                <a:latin typeface="Times New Roman" pitchFamily="18" charset="0"/>
              </a:rPr>
              <a:t> interpretation of the Constitution </a:t>
            </a:r>
          </a:p>
        </p:txBody>
      </p:sp>
      <p:sp>
        <p:nvSpPr>
          <p:cNvPr id="2156" name="Rectangle 108"/>
          <p:cNvSpPr>
            <a:spLocks noChangeArrowheads="1"/>
          </p:cNvSpPr>
          <p:nvPr/>
        </p:nvSpPr>
        <p:spPr bwMode="auto">
          <a:xfrm>
            <a:off x="4724400" y="6338888"/>
            <a:ext cx="44196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20000"/>
              </a:spcBef>
              <a:spcAft>
                <a:spcPct val="0"/>
              </a:spcAft>
              <a:buFontTx/>
              <a:buChar char="•"/>
            </a:pPr>
            <a:r>
              <a:rPr lang="en-US" sz="2800">
                <a:solidFill>
                  <a:srgbClr val="000000"/>
                </a:solidFill>
                <a:latin typeface="Times New Roman" pitchFamily="18" charset="0"/>
              </a:rPr>
              <a:t> was pro-</a:t>
            </a:r>
            <a:r>
              <a:rPr lang="en-US" sz="2800" b="1" i="1">
                <a:solidFill>
                  <a:srgbClr val="000000"/>
                </a:solidFill>
                <a:latin typeface="Times New Roman" pitchFamily="18" charset="0"/>
              </a:rPr>
              <a:t>French</a:t>
            </a:r>
          </a:p>
        </p:txBody>
      </p:sp>
      <p:sp>
        <p:nvSpPr>
          <p:cNvPr id="2157" name="Line 109"/>
          <p:cNvSpPr>
            <a:spLocks noChangeShapeType="1"/>
          </p:cNvSpPr>
          <p:nvPr/>
        </p:nvSpPr>
        <p:spPr bwMode="auto">
          <a:xfrm>
            <a:off x="4724400" y="685800"/>
            <a:ext cx="0" cy="6172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58" name="Line 110"/>
          <p:cNvSpPr>
            <a:spLocks noChangeShapeType="1"/>
          </p:cNvSpPr>
          <p:nvPr/>
        </p:nvSpPr>
        <p:spPr bwMode="auto">
          <a:xfrm>
            <a:off x="0" y="1295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59" name="Line 111"/>
          <p:cNvSpPr>
            <a:spLocks noChangeShapeType="1"/>
          </p:cNvSpPr>
          <p:nvPr/>
        </p:nvSpPr>
        <p:spPr bwMode="auto">
          <a:xfrm>
            <a:off x="0" y="2590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60" name="Line 112"/>
          <p:cNvSpPr>
            <a:spLocks noChangeShapeType="1"/>
          </p:cNvSpPr>
          <p:nvPr/>
        </p:nvSpPr>
        <p:spPr bwMode="auto">
          <a:xfrm>
            <a:off x="0" y="685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61" name="Line 113"/>
          <p:cNvSpPr>
            <a:spLocks noChangeShapeType="1"/>
          </p:cNvSpPr>
          <p:nvPr/>
        </p:nvSpPr>
        <p:spPr bwMode="auto">
          <a:xfrm>
            <a:off x="0" y="4572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2162" name="Line 114"/>
          <p:cNvSpPr>
            <a:spLocks noChangeShapeType="1"/>
          </p:cNvSpPr>
          <p:nvPr/>
        </p:nvSpPr>
        <p:spPr bwMode="auto">
          <a:xfrm>
            <a:off x="0" y="61722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14761685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144"/>
                                        </p:tgtEl>
                                        <p:attrNameLst>
                                          <p:attrName>style.visibility</p:attrName>
                                        </p:attrNameLst>
                                      </p:cBhvr>
                                      <p:to>
                                        <p:strVal val="visible"/>
                                      </p:to>
                                    </p:set>
                                    <p:animEffect transition="in" filter="checkerboard(across)">
                                      <p:cBhvr>
                                        <p:cTn id="7" dur="500"/>
                                        <p:tgtEl>
                                          <p:spTgt spid="214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2145"/>
                                        </p:tgtEl>
                                        <p:attrNameLst>
                                          <p:attrName>style.visibility</p:attrName>
                                        </p:attrNameLst>
                                      </p:cBhvr>
                                      <p:to>
                                        <p:strVal val="visible"/>
                                      </p:to>
                                    </p:set>
                                    <p:animEffect transition="in" filter="checkerboard(across)">
                                      <p:cBhvr>
                                        <p:cTn id="12" dur="500"/>
                                        <p:tgtEl>
                                          <p:spTgt spid="2145"/>
                                        </p:tgtEl>
                                      </p:cBhvr>
                                    </p:animEffect>
                                  </p:childTnLst>
                                </p:cTn>
                              </p:par>
                              <p:par>
                                <p:cTn id="13" presetID="4" presetClass="entr" presetSubtype="16" fill="hold" grpId="1" nodeType="withEffect">
                                  <p:stCondLst>
                                    <p:cond delay="0"/>
                                  </p:stCondLst>
                                  <p:childTnLst>
                                    <p:set>
                                      <p:cBhvr>
                                        <p:cTn id="14" dur="1" fill="hold">
                                          <p:stCondLst>
                                            <p:cond delay="0"/>
                                          </p:stCondLst>
                                        </p:cTn>
                                        <p:tgtEl>
                                          <p:spTgt spid="2145"/>
                                        </p:tgtEl>
                                        <p:attrNameLst>
                                          <p:attrName>style.visibility</p:attrName>
                                        </p:attrNameLst>
                                      </p:cBhvr>
                                      <p:to>
                                        <p:strVal val="visible"/>
                                      </p:to>
                                    </p:set>
                                    <p:animEffect transition="in" filter="box(in)">
                                      <p:cBhvr>
                                        <p:cTn id="15" dur="500"/>
                                        <p:tgtEl>
                                          <p:spTgt spid="2145"/>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2149"/>
                                        </p:tgtEl>
                                        <p:attrNameLst>
                                          <p:attrName>style.visibility</p:attrName>
                                        </p:attrNameLst>
                                      </p:cBhvr>
                                      <p:to>
                                        <p:strVal val="visible"/>
                                      </p:to>
                                    </p:set>
                                    <p:animEffect transition="in" filter="box(in)">
                                      <p:cBhvr>
                                        <p:cTn id="20" dur="500"/>
                                        <p:tgtEl>
                                          <p:spTgt spid="2149"/>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2153"/>
                                        </p:tgtEl>
                                        <p:attrNameLst>
                                          <p:attrName>style.visibility</p:attrName>
                                        </p:attrNameLst>
                                      </p:cBhvr>
                                      <p:to>
                                        <p:strVal val="visible"/>
                                      </p:to>
                                    </p:set>
                                    <p:animEffect transition="in" filter="box(in)">
                                      <p:cBhvr>
                                        <p:cTn id="25" dur="500"/>
                                        <p:tgtEl>
                                          <p:spTgt spid="215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2150"/>
                                        </p:tgtEl>
                                        <p:attrNameLst>
                                          <p:attrName>style.visibility</p:attrName>
                                        </p:attrNameLst>
                                      </p:cBhvr>
                                      <p:to>
                                        <p:strVal val="visible"/>
                                      </p:to>
                                    </p:set>
                                    <p:animEffect transition="in" filter="box(in)">
                                      <p:cBhvr>
                                        <p:cTn id="30" dur="500"/>
                                        <p:tgtEl>
                                          <p:spTgt spid="2150"/>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4" presetClass="entr" presetSubtype="16" fill="hold" grpId="0" nodeType="clickEffect">
                                  <p:stCondLst>
                                    <p:cond delay="0"/>
                                  </p:stCondLst>
                                  <p:childTnLst>
                                    <p:set>
                                      <p:cBhvr>
                                        <p:cTn id="34" dur="1" fill="hold">
                                          <p:stCondLst>
                                            <p:cond delay="0"/>
                                          </p:stCondLst>
                                        </p:cTn>
                                        <p:tgtEl>
                                          <p:spTgt spid="2154"/>
                                        </p:tgtEl>
                                        <p:attrNameLst>
                                          <p:attrName>style.visibility</p:attrName>
                                        </p:attrNameLst>
                                      </p:cBhvr>
                                      <p:to>
                                        <p:strVal val="visible"/>
                                      </p:to>
                                    </p:set>
                                    <p:animEffect transition="in" filter="box(in)">
                                      <p:cBhvr>
                                        <p:cTn id="35" dur="500"/>
                                        <p:tgtEl>
                                          <p:spTgt spid="2154"/>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4" presetClass="entr" presetSubtype="16" fill="hold" grpId="0" nodeType="clickEffect">
                                  <p:stCondLst>
                                    <p:cond delay="0"/>
                                  </p:stCondLst>
                                  <p:childTnLst>
                                    <p:set>
                                      <p:cBhvr>
                                        <p:cTn id="39" dur="1" fill="hold">
                                          <p:stCondLst>
                                            <p:cond delay="0"/>
                                          </p:stCondLst>
                                        </p:cTn>
                                        <p:tgtEl>
                                          <p:spTgt spid="2151"/>
                                        </p:tgtEl>
                                        <p:attrNameLst>
                                          <p:attrName>style.visibility</p:attrName>
                                        </p:attrNameLst>
                                      </p:cBhvr>
                                      <p:to>
                                        <p:strVal val="visible"/>
                                      </p:to>
                                    </p:set>
                                    <p:animEffect transition="in" filter="box(in)">
                                      <p:cBhvr>
                                        <p:cTn id="40" dur="500"/>
                                        <p:tgtEl>
                                          <p:spTgt spid="2151"/>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4" presetClass="entr" presetSubtype="16" fill="hold" grpId="0" nodeType="clickEffect">
                                  <p:stCondLst>
                                    <p:cond delay="0"/>
                                  </p:stCondLst>
                                  <p:childTnLst>
                                    <p:set>
                                      <p:cBhvr>
                                        <p:cTn id="44" dur="1" fill="hold">
                                          <p:stCondLst>
                                            <p:cond delay="0"/>
                                          </p:stCondLst>
                                        </p:cTn>
                                        <p:tgtEl>
                                          <p:spTgt spid="2155"/>
                                        </p:tgtEl>
                                        <p:attrNameLst>
                                          <p:attrName>style.visibility</p:attrName>
                                        </p:attrNameLst>
                                      </p:cBhvr>
                                      <p:to>
                                        <p:strVal val="visible"/>
                                      </p:to>
                                    </p:set>
                                    <p:animEffect transition="in" filter="box(in)">
                                      <p:cBhvr>
                                        <p:cTn id="45" dur="500"/>
                                        <p:tgtEl>
                                          <p:spTgt spid="2155"/>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4" presetClass="entr" presetSubtype="16" fill="hold" grpId="0" nodeType="clickEffect">
                                  <p:stCondLst>
                                    <p:cond delay="0"/>
                                  </p:stCondLst>
                                  <p:childTnLst>
                                    <p:set>
                                      <p:cBhvr>
                                        <p:cTn id="49" dur="1" fill="hold">
                                          <p:stCondLst>
                                            <p:cond delay="0"/>
                                          </p:stCondLst>
                                        </p:cTn>
                                        <p:tgtEl>
                                          <p:spTgt spid="2152"/>
                                        </p:tgtEl>
                                        <p:attrNameLst>
                                          <p:attrName>style.visibility</p:attrName>
                                        </p:attrNameLst>
                                      </p:cBhvr>
                                      <p:to>
                                        <p:strVal val="visible"/>
                                      </p:to>
                                    </p:set>
                                    <p:animEffect transition="in" filter="box(in)">
                                      <p:cBhvr>
                                        <p:cTn id="50" dur="500"/>
                                        <p:tgtEl>
                                          <p:spTgt spid="2152"/>
                                        </p:tgtEl>
                                      </p:cBhvr>
                                    </p:animEffect>
                                  </p:childTnLst>
                                </p:cTn>
                              </p:par>
                            </p:childTnLst>
                          </p:cTn>
                        </p:par>
                      </p:childTnLst>
                    </p:cTn>
                  </p:par>
                  <p:par>
                    <p:cTn id="51" fill="hold" nodeType="clickPar">
                      <p:stCondLst>
                        <p:cond delay="indefinite"/>
                      </p:stCondLst>
                      <p:childTnLst>
                        <p:par>
                          <p:cTn id="52" fill="hold" nodeType="withGroup">
                            <p:stCondLst>
                              <p:cond delay="0"/>
                            </p:stCondLst>
                            <p:childTnLst>
                              <p:par>
                                <p:cTn id="53" presetID="4" presetClass="entr" presetSubtype="16" fill="hold" grpId="0" nodeType="clickEffect">
                                  <p:stCondLst>
                                    <p:cond delay="0"/>
                                  </p:stCondLst>
                                  <p:childTnLst>
                                    <p:set>
                                      <p:cBhvr>
                                        <p:cTn id="54" dur="1" fill="hold">
                                          <p:stCondLst>
                                            <p:cond delay="0"/>
                                          </p:stCondLst>
                                        </p:cTn>
                                        <p:tgtEl>
                                          <p:spTgt spid="2156"/>
                                        </p:tgtEl>
                                        <p:attrNameLst>
                                          <p:attrName>style.visibility</p:attrName>
                                        </p:attrNameLst>
                                      </p:cBhvr>
                                      <p:to>
                                        <p:strVal val="visible"/>
                                      </p:to>
                                    </p:set>
                                    <p:animEffect transition="in" filter="box(in)">
                                      <p:cBhvr>
                                        <p:cTn id="55" dur="500"/>
                                        <p:tgtEl>
                                          <p:spTgt spid="2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44" grpId="0"/>
      <p:bldP spid="2145" grpId="0"/>
      <p:bldP spid="2145" grpId="1"/>
      <p:bldP spid="2149" grpId="0"/>
      <p:bldP spid="2150" grpId="0"/>
      <p:bldP spid="2151" grpId="0"/>
      <p:bldP spid="2152" grpId="0"/>
      <p:bldP spid="2153" grpId="0"/>
      <p:bldP spid="2154" grpId="0"/>
      <p:bldP spid="2155" grpId="0"/>
      <p:bldP spid="215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Text Box 3"/>
          <p:cNvSpPr txBox="1">
            <a:spLocks noChangeArrowheads="1"/>
          </p:cNvSpPr>
          <p:nvPr/>
        </p:nvSpPr>
        <p:spPr bwMode="auto">
          <a:xfrm>
            <a:off x="304800" y="1143000"/>
            <a:ext cx="4191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sz="2400" b="1">
              <a:solidFill>
                <a:srgbClr val="000000"/>
              </a:solidFill>
            </a:endParaRPr>
          </a:p>
        </p:txBody>
      </p:sp>
      <p:sp>
        <p:nvSpPr>
          <p:cNvPr id="4100" name="Text Box 4"/>
          <p:cNvSpPr txBox="1">
            <a:spLocks noChangeArrowheads="1"/>
          </p:cNvSpPr>
          <p:nvPr/>
        </p:nvSpPr>
        <p:spPr bwMode="auto">
          <a:xfrm>
            <a:off x="4648200" y="1143000"/>
            <a:ext cx="4267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50000"/>
              </a:spcBef>
              <a:spcAft>
                <a:spcPct val="0"/>
              </a:spcAft>
            </a:pPr>
            <a:endParaRPr lang="en-US" sz="2400" b="1">
              <a:solidFill>
                <a:srgbClr val="000000"/>
              </a:solidFill>
            </a:endParaRPr>
          </a:p>
        </p:txBody>
      </p:sp>
      <p:sp>
        <p:nvSpPr>
          <p:cNvPr id="4101" name="Text Box 5"/>
          <p:cNvSpPr txBox="1">
            <a:spLocks noChangeArrowheads="1"/>
          </p:cNvSpPr>
          <p:nvPr/>
        </p:nvSpPr>
        <p:spPr bwMode="auto">
          <a:xfrm>
            <a:off x="0" y="6338888"/>
            <a:ext cx="35052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pro-</a:t>
            </a:r>
            <a:r>
              <a:rPr lang="en-US" sz="2800" b="1" i="1">
                <a:solidFill>
                  <a:srgbClr val="000000"/>
                </a:solidFill>
                <a:latin typeface="Times New Roman" pitchFamily="18" charset="0"/>
              </a:rPr>
              <a:t>British</a:t>
            </a:r>
          </a:p>
        </p:txBody>
      </p:sp>
      <p:sp>
        <p:nvSpPr>
          <p:cNvPr id="4103" name="WordArt 7"/>
          <p:cNvSpPr>
            <a:spLocks noChangeArrowheads="1" noChangeShapeType="1" noTextEdit="1"/>
          </p:cNvSpPr>
          <p:nvPr/>
        </p:nvSpPr>
        <p:spPr bwMode="auto">
          <a:xfrm>
            <a:off x="1143000" y="533400"/>
            <a:ext cx="1676400" cy="40005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i="1" kern="10">
                <a:ln w="9525">
                  <a:solidFill>
                    <a:srgbClr val="000000"/>
                  </a:solidFill>
                  <a:round/>
                  <a:headEnd/>
                  <a:tailEnd/>
                </a:ln>
                <a:solidFill>
                  <a:srgbClr val="FF0000"/>
                </a:solidFill>
                <a:effectLst>
                  <a:outerShdw dist="35921" dir="2700000" algn="ctr" rotWithShape="0">
                    <a:srgbClr val="808080"/>
                  </a:outerShdw>
                </a:effectLst>
                <a:cs typeface="Arial"/>
              </a:rPr>
              <a:t>Federalists</a:t>
            </a:r>
          </a:p>
        </p:txBody>
      </p:sp>
      <p:sp>
        <p:nvSpPr>
          <p:cNvPr id="4104" name="WordArt 8"/>
          <p:cNvSpPr>
            <a:spLocks noChangeArrowheads="1" noChangeShapeType="1" noTextEdit="1"/>
          </p:cNvSpPr>
          <p:nvPr/>
        </p:nvSpPr>
        <p:spPr bwMode="auto">
          <a:xfrm>
            <a:off x="4724400" y="609600"/>
            <a:ext cx="4152900" cy="419100"/>
          </a:xfrm>
          <a:prstGeom prst="rect">
            <a:avLst/>
          </a:prstGeom>
        </p:spPr>
        <p:txBody>
          <a:bodyPr wrap="none" fromWordArt="1">
            <a:prstTxWarp prst="textPlain">
              <a:avLst>
                <a:gd name="adj" fmla="val 50000"/>
              </a:avLst>
            </a:prstTxWarp>
          </a:bodyPr>
          <a:lstStyle/>
          <a:p>
            <a:pPr algn="ctr" fontAlgn="base">
              <a:spcBef>
                <a:spcPct val="0"/>
              </a:spcBef>
              <a:spcAft>
                <a:spcPct val="0"/>
              </a:spcAft>
            </a:pPr>
            <a:r>
              <a:rPr lang="en-US" sz="2800" b="1" i="1" kern="10">
                <a:ln w="9525">
                  <a:solidFill>
                    <a:srgbClr val="000000"/>
                  </a:solidFill>
                  <a:round/>
                  <a:headEnd/>
                  <a:tailEnd/>
                </a:ln>
                <a:solidFill>
                  <a:srgbClr val="0000FF"/>
                </a:solidFill>
                <a:effectLst>
                  <a:outerShdw dist="35921" dir="2700000" algn="ctr" rotWithShape="0">
                    <a:srgbClr val="808080"/>
                  </a:outerShdw>
                </a:effectLst>
                <a:cs typeface="Arial"/>
              </a:rPr>
              <a:t>Democratic Republicans</a:t>
            </a:r>
          </a:p>
        </p:txBody>
      </p:sp>
      <p:sp>
        <p:nvSpPr>
          <p:cNvPr id="4105" name="Rectangle 9"/>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fontAlgn="base">
              <a:spcBef>
                <a:spcPct val="0"/>
              </a:spcBef>
              <a:spcAft>
                <a:spcPct val="0"/>
              </a:spcAft>
            </a:pPr>
            <a:r>
              <a:rPr lang="en-US" sz="2800" b="1" u="sng">
                <a:solidFill>
                  <a:srgbClr val="000000"/>
                </a:solidFill>
              </a:rPr>
              <a:t>First Political Parties</a:t>
            </a:r>
          </a:p>
        </p:txBody>
      </p:sp>
      <p:sp>
        <p:nvSpPr>
          <p:cNvPr id="4107" name="Text Box 11"/>
          <p:cNvSpPr txBox="1">
            <a:spLocks noChangeArrowheads="1"/>
          </p:cNvSpPr>
          <p:nvPr/>
        </p:nvSpPr>
        <p:spPr bwMode="auto">
          <a:xfrm>
            <a:off x="0" y="990600"/>
            <a:ext cx="4343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led by Alexander </a:t>
            </a:r>
            <a:r>
              <a:rPr lang="en-US" sz="2800" b="1" i="1">
                <a:solidFill>
                  <a:srgbClr val="000000"/>
                </a:solidFill>
                <a:latin typeface="Times New Roman" pitchFamily="18" charset="0"/>
              </a:rPr>
              <a:t>Hamilton</a:t>
            </a:r>
          </a:p>
        </p:txBody>
      </p:sp>
      <p:sp>
        <p:nvSpPr>
          <p:cNvPr id="4108" name="Text Box 12"/>
          <p:cNvSpPr txBox="1">
            <a:spLocks noChangeArrowheads="1"/>
          </p:cNvSpPr>
          <p:nvPr/>
        </p:nvSpPr>
        <p:spPr bwMode="auto">
          <a:xfrm>
            <a:off x="0" y="1524000"/>
            <a:ext cx="4267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strong </a:t>
            </a:r>
            <a:r>
              <a:rPr lang="en-US" sz="2800" b="1" i="1">
                <a:solidFill>
                  <a:srgbClr val="000000"/>
                </a:solidFill>
                <a:latin typeface="Times New Roman" pitchFamily="18" charset="0"/>
              </a:rPr>
              <a:t>central</a:t>
            </a:r>
            <a:r>
              <a:rPr lang="en-US" sz="2800">
                <a:solidFill>
                  <a:srgbClr val="000000"/>
                </a:solidFill>
                <a:latin typeface="Times New Roman" pitchFamily="18" charset="0"/>
              </a:rPr>
              <a:t> government led by </a:t>
            </a:r>
            <a:r>
              <a:rPr lang="en-US" sz="2800" b="1" i="1">
                <a:solidFill>
                  <a:srgbClr val="000000"/>
                </a:solidFill>
                <a:latin typeface="Times New Roman" pitchFamily="18" charset="0"/>
              </a:rPr>
              <a:t>industry</a:t>
            </a:r>
            <a:r>
              <a:rPr lang="en-US" sz="2800">
                <a:solidFill>
                  <a:srgbClr val="000000"/>
                </a:solidFill>
                <a:latin typeface="Times New Roman" pitchFamily="18" charset="0"/>
              </a:rPr>
              <a:t> and the </a:t>
            </a:r>
            <a:r>
              <a:rPr lang="en-US" sz="2800" b="1" i="1">
                <a:solidFill>
                  <a:srgbClr val="000000"/>
                </a:solidFill>
                <a:latin typeface="Times New Roman" pitchFamily="18" charset="0"/>
              </a:rPr>
              <a:t>wealthy </a:t>
            </a:r>
          </a:p>
        </p:txBody>
      </p:sp>
      <p:sp>
        <p:nvSpPr>
          <p:cNvPr id="4109" name="Text Box 13"/>
          <p:cNvSpPr txBox="1">
            <a:spLocks noChangeArrowheads="1"/>
          </p:cNvSpPr>
          <p:nvPr/>
        </p:nvSpPr>
        <p:spPr bwMode="auto">
          <a:xfrm>
            <a:off x="0" y="2895600"/>
            <a:ext cx="4572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emphasis on</a:t>
            </a:r>
            <a:r>
              <a:rPr lang="en-US" sz="2800" b="1" i="1">
                <a:solidFill>
                  <a:srgbClr val="000000"/>
                </a:solidFill>
                <a:latin typeface="Times New Roman" pitchFamily="18" charset="0"/>
              </a:rPr>
              <a:t> manufacturing</a:t>
            </a:r>
            <a:r>
              <a:rPr lang="en-US" sz="2800">
                <a:solidFill>
                  <a:srgbClr val="000000"/>
                </a:solidFill>
                <a:latin typeface="Times New Roman" pitchFamily="18" charset="0"/>
              </a:rPr>
              <a:t>, shipping, and </a:t>
            </a:r>
            <a:r>
              <a:rPr lang="en-US" sz="2800" b="1" i="1">
                <a:solidFill>
                  <a:srgbClr val="000000"/>
                </a:solidFill>
                <a:latin typeface="Times New Roman" pitchFamily="18" charset="0"/>
              </a:rPr>
              <a:t>trade </a:t>
            </a:r>
          </a:p>
        </p:txBody>
      </p:sp>
      <p:sp>
        <p:nvSpPr>
          <p:cNvPr id="4110" name="Text Box 14"/>
          <p:cNvSpPr txBox="1">
            <a:spLocks noChangeArrowheads="1"/>
          </p:cNvSpPr>
          <p:nvPr/>
        </p:nvSpPr>
        <p:spPr bwMode="auto">
          <a:xfrm>
            <a:off x="0" y="4343400"/>
            <a:ext cx="39624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a:t>
            </a:r>
            <a:r>
              <a:rPr lang="en-US" sz="2800" b="1" i="1">
                <a:solidFill>
                  <a:srgbClr val="000000"/>
                </a:solidFill>
                <a:latin typeface="Times New Roman" pitchFamily="18" charset="0"/>
              </a:rPr>
              <a:t>loose</a:t>
            </a:r>
            <a:r>
              <a:rPr lang="en-US" sz="2800">
                <a:solidFill>
                  <a:srgbClr val="000000"/>
                </a:solidFill>
                <a:latin typeface="Times New Roman" pitchFamily="18" charset="0"/>
              </a:rPr>
              <a:t> interpretation of the Constitution </a:t>
            </a:r>
          </a:p>
        </p:txBody>
      </p:sp>
      <p:sp>
        <p:nvSpPr>
          <p:cNvPr id="4111" name="Text Box 15"/>
          <p:cNvSpPr txBox="1">
            <a:spLocks noChangeArrowheads="1"/>
          </p:cNvSpPr>
          <p:nvPr/>
        </p:nvSpPr>
        <p:spPr bwMode="auto">
          <a:xfrm>
            <a:off x="0" y="5334000"/>
            <a:ext cx="4267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a:t>
            </a:r>
            <a:r>
              <a:rPr lang="en-US" sz="2800" b="1" i="1">
                <a:solidFill>
                  <a:srgbClr val="000000"/>
                </a:solidFill>
                <a:latin typeface="Times New Roman" pitchFamily="18" charset="0"/>
              </a:rPr>
              <a:t>favored</a:t>
            </a:r>
            <a:r>
              <a:rPr lang="en-US" sz="2800">
                <a:solidFill>
                  <a:srgbClr val="000000"/>
                </a:solidFill>
                <a:latin typeface="Times New Roman" pitchFamily="18" charset="0"/>
              </a:rPr>
              <a:t> the national </a:t>
            </a:r>
            <a:r>
              <a:rPr lang="en-US" sz="2800" b="1" i="1">
                <a:solidFill>
                  <a:srgbClr val="000000"/>
                </a:solidFill>
                <a:latin typeface="Times New Roman" pitchFamily="18" charset="0"/>
              </a:rPr>
              <a:t>bank</a:t>
            </a:r>
          </a:p>
        </p:txBody>
      </p:sp>
      <p:sp>
        <p:nvSpPr>
          <p:cNvPr id="4112" name="Rectangle 16"/>
          <p:cNvSpPr>
            <a:spLocks noChangeArrowheads="1"/>
          </p:cNvSpPr>
          <p:nvPr/>
        </p:nvSpPr>
        <p:spPr bwMode="auto">
          <a:xfrm>
            <a:off x="0" y="5867400"/>
            <a:ext cx="3987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50000"/>
              </a:spcBef>
              <a:spcAft>
                <a:spcPct val="0"/>
              </a:spcAft>
              <a:buFontTx/>
              <a:buChar char="•"/>
            </a:pPr>
            <a:r>
              <a:rPr lang="en-US" sz="2800">
                <a:solidFill>
                  <a:srgbClr val="000000"/>
                </a:solidFill>
                <a:latin typeface="Times New Roman" pitchFamily="18" charset="0"/>
              </a:rPr>
              <a:t> </a:t>
            </a:r>
            <a:r>
              <a:rPr lang="en-US" sz="2800" b="1" i="1">
                <a:solidFill>
                  <a:srgbClr val="000000"/>
                </a:solidFill>
                <a:latin typeface="Times New Roman" pitchFamily="18" charset="0"/>
              </a:rPr>
              <a:t>favored</a:t>
            </a:r>
            <a:r>
              <a:rPr lang="en-US" sz="2800">
                <a:solidFill>
                  <a:srgbClr val="000000"/>
                </a:solidFill>
                <a:latin typeface="Times New Roman" pitchFamily="18" charset="0"/>
              </a:rPr>
              <a:t> protective </a:t>
            </a:r>
            <a:r>
              <a:rPr lang="en-US" sz="2800" b="1" i="1">
                <a:solidFill>
                  <a:srgbClr val="000000"/>
                </a:solidFill>
                <a:latin typeface="Times New Roman" pitchFamily="18" charset="0"/>
              </a:rPr>
              <a:t>tariffs</a:t>
            </a:r>
          </a:p>
        </p:txBody>
      </p:sp>
      <p:sp>
        <p:nvSpPr>
          <p:cNvPr id="4113" name="Rectangle 17"/>
          <p:cNvSpPr>
            <a:spLocks noChangeArrowheads="1"/>
          </p:cNvSpPr>
          <p:nvPr/>
        </p:nvSpPr>
        <p:spPr bwMode="auto">
          <a:xfrm>
            <a:off x="4648200" y="9906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led by Thomas </a:t>
            </a:r>
            <a:r>
              <a:rPr lang="en-US" sz="2800" b="1" i="1">
                <a:solidFill>
                  <a:srgbClr val="000000"/>
                </a:solidFill>
                <a:latin typeface="Times New Roman" pitchFamily="18" charset="0"/>
              </a:rPr>
              <a:t>Jefferson</a:t>
            </a:r>
          </a:p>
        </p:txBody>
      </p:sp>
      <p:sp>
        <p:nvSpPr>
          <p:cNvPr id="4114" name="Text Box 18"/>
          <p:cNvSpPr txBox="1">
            <a:spLocks noChangeArrowheads="1"/>
          </p:cNvSpPr>
          <p:nvPr/>
        </p:nvSpPr>
        <p:spPr bwMode="auto">
          <a:xfrm>
            <a:off x="4648200" y="1524000"/>
            <a:ext cx="449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strong </a:t>
            </a:r>
            <a:r>
              <a:rPr lang="en-US" sz="2800" b="1" i="1">
                <a:solidFill>
                  <a:srgbClr val="000000"/>
                </a:solidFill>
                <a:latin typeface="Times New Roman" pitchFamily="18" charset="0"/>
              </a:rPr>
              <a:t>state</a:t>
            </a:r>
            <a:r>
              <a:rPr lang="en-US" sz="2800">
                <a:solidFill>
                  <a:srgbClr val="000000"/>
                </a:solidFill>
                <a:latin typeface="Times New Roman" pitchFamily="18" charset="0"/>
              </a:rPr>
              <a:t> governments led by the “</a:t>
            </a:r>
            <a:r>
              <a:rPr lang="en-US" sz="2800" b="1" i="1">
                <a:solidFill>
                  <a:srgbClr val="000000"/>
                </a:solidFill>
                <a:latin typeface="Times New Roman" pitchFamily="18" charset="0"/>
              </a:rPr>
              <a:t>common man</a:t>
            </a:r>
            <a:r>
              <a:rPr lang="en-US" sz="2800">
                <a:solidFill>
                  <a:srgbClr val="000000"/>
                </a:solidFill>
                <a:latin typeface="Times New Roman" pitchFamily="18" charset="0"/>
              </a:rPr>
              <a:t>”</a:t>
            </a:r>
          </a:p>
        </p:txBody>
      </p:sp>
      <p:sp>
        <p:nvSpPr>
          <p:cNvPr id="4115" name="Text Box 19"/>
          <p:cNvSpPr txBox="1">
            <a:spLocks noChangeArrowheads="1"/>
          </p:cNvSpPr>
          <p:nvPr/>
        </p:nvSpPr>
        <p:spPr bwMode="auto">
          <a:xfrm>
            <a:off x="4648200" y="2743200"/>
            <a:ext cx="44958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sz="2800">
                <a:solidFill>
                  <a:srgbClr val="000000"/>
                </a:solidFill>
                <a:latin typeface="Times New Roman" pitchFamily="18" charset="0"/>
              </a:rPr>
              <a:t> emphasis on </a:t>
            </a:r>
            <a:r>
              <a:rPr lang="en-US" sz="2800" b="1" i="1">
                <a:solidFill>
                  <a:srgbClr val="000000"/>
                </a:solidFill>
                <a:latin typeface="Times New Roman" pitchFamily="18" charset="0"/>
              </a:rPr>
              <a:t>agriculture</a:t>
            </a:r>
          </a:p>
          <a:p>
            <a:pPr fontAlgn="base">
              <a:spcBef>
                <a:spcPct val="0"/>
              </a:spcBef>
              <a:spcAft>
                <a:spcPct val="0"/>
              </a:spcAft>
            </a:pPr>
            <a:r>
              <a:rPr lang="en-US" sz="2800">
                <a:solidFill>
                  <a:srgbClr val="000000"/>
                </a:solidFill>
                <a:latin typeface="Times New Roman" pitchFamily="18" charset="0"/>
              </a:rPr>
              <a:t>“Cultivators of the earth are the most valuable citizens.” – Thomas Jefferson  </a:t>
            </a:r>
          </a:p>
        </p:txBody>
      </p:sp>
      <p:sp>
        <p:nvSpPr>
          <p:cNvPr id="4116" name="Text Box 20"/>
          <p:cNvSpPr txBox="1">
            <a:spLocks noChangeArrowheads="1"/>
          </p:cNvSpPr>
          <p:nvPr/>
        </p:nvSpPr>
        <p:spPr bwMode="auto">
          <a:xfrm>
            <a:off x="4648200" y="4419600"/>
            <a:ext cx="4495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a:t>
            </a:r>
            <a:r>
              <a:rPr lang="en-US" sz="2800" b="1" i="1">
                <a:solidFill>
                  <a:srgbClr val="000000"/>
                </a:solidFill>
                <a:latin typeface="Times New Roman" pitchFamily="18" charset="0"/>
              </a:rPr>
              <a:t>strict</a:t>
            </a:r>
            <a:r>
              <a:rPr lang="en-US" sz="2800">
                <a:solidFill>
                  <a:srgbClr val="000000"/>
                </a:solidFill>
                <a:latin typeface="Times New Roman" pitchFamily="18" charset="0"/>
              </a:rPr>
              <a:t> interpretation of the Constitution </a:t>
            </a:r>
          </a:p>
        </p:txBody>
      </p:sp>
      <p:sp>
        <p:nvSpPr>
          <p:cNvPr id="4117" name="Rectangle 21"/>
          <p:cNvSpPr>
            <a:spLocks noChangeArrowheads="1"/>
          </p:cNvSpPr>
          <p:nvPr/>
        </p:nvSpPr>
        <p:spPr bwMode="auto">
          <a:xfrm>
            <a:off x="4648200" y="53340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sz="2800">
                <a:solidFill>
                  <a:srgbClr val="000000"/>
                </a:solidFill>
                <a:latin typeface="Times New Roman" pitchFamily="18" charset="0"/>
              </a:rPr>
              <a:t> </a:t>
            </a:r>
            <a:r>
              <a:rPr lang="en-US" sz="2800" b="1" i="1">
                <a:solidFill>
                  <a:srgbClr val="000000"/>
                </a:solidFill>
                <a:latin typeface="Times New Roman" pitchFamily="18" charset="0"/>
              </a:rPr>
              <a:t>opposed</a:t>
            </a:r>
            <a:r>
              <a:rPr lang="en-US" sz="2800">
                <a:solidFill>
                  <a:srgbClr val="000000"/>
                </a:solidFill>
                <a:latin typeface="Times New Roman" pitchFamily="18" charset="0"/>
              </a:rPr>
              <a:t> the national </a:t>
            </a:r>
            <a:r>
              <a:rPr lang="en-US" sz="2800" b="1" i="1">
                <a:solidFill>
                  <a:srgbClr val="000000"/>
                </a:solidFill>
                <a:latin typeface="Times New Roman" pitchFamily="18" charset="0"/>
              </a:rPr>
              <a:t>bank</a:t>
            </a:r>
          </a:p>
        </p:txBody>
      </p:sp>
      <p:sp>
        <p:nvSpPr>
          <p:cNvPr id="4118" name="Rectangle 22"/>
          <p:cNvSpPr>
            <a:spLocks noChangeArrowheads="1"/>
          </p:cNvSpPr>
          <p:nvPr/>
        </p:nvSpPr>
        <p:spPr bwMode="auto">
          <a:xfrm>
            <a:off x="4648200" y="5867400"/>
            <a:ext cx="449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0"/>
              </a:spcBef>
              <a:spcAft>
                <a:spcPct val="0"/>
              </a:spcAft>
              <a:buFontTx/>
              <a:buChar char="•"/>
            </a:pPr>
            <a:r>
              <a:rPr lang="en-US" sz="2800">
                <a:solidFill>
                  <a:srgbClr val="000000"/>
                </a:solidFill>
                <a:latin typeface="Times New Roman" pitchFamily="18" charset="0"/>
              </a:rPr>
              <a:t> </a:t>
            </a:r>
            <a:r>
              <a:rPr lang="en-US" sz="2800" b="1" i="1">
                <a:solidFill>
                  <a:srgbClr val="000000"/>
                </a:solidFill>
                <a:latin typeface="Times New Roman" pitchFamily="18" charset="0"/>
              </a:rPr>
              <a:t>opposed</a:t>
            </a:r>
            <a:r>
              <a:rPr lang="en-US" sz="2800">
                <a:solidFill>
                  <a:srgbClr val="000000"/>
                </a:solidFill>
                <a:latin typeface="Times New Roman" pitchFamily="18" charset="0"/>
              </a:rPr>
              <a:t> protective </a:t>
            </a:r>
            <a:r>
              <a:rPr lang="en-US" sz="2800" b="1" i="1">
                <a:solidFill>
                  <a:srgbClr val="000000"/>
                </a:solidFill>
                <a:latin typeface="Times New Roman" pitchFamily="18" charset="0"/>
              </a:rPr>
              <a:t>tariffs</a:t>
            </a:r>
          </a:p>
        </p:txBody>
      </p:sp>
      <p:sp>
        <p:nvSpPr>
          <p:cNvPr id="4119" name="Rectangle 23"/>
          <p:cNvSpPr>
            <a:spLocks noChangeArrowheads="1"/>
          </p:cNvSpPr>
          <p:nvPr/>
        </p:nvSpPr>
        <p:spPr bwMode="auto">
          <a:xfrm>
            <a:off x="4648200" y="6338888"/>
            <a:ext cx="44958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buFontTx/>
              <a:buChar char="•"/>
            </a:pPr>
            <a:r>
              <a:rPr lang="en-US" sz="2800">
                <a:solidFill>
                  <a:srgbClr val="000000"/>
                </a:solidFill>
                <a:latin typeface="Times New Roman" pitchFamily="18" charset="0"/>
              </a:rPr>
              <a:t> pro-</a:t>
            </a:r>
            <a:r>
              <a:rPr lang="en-US" sz="2800" b="1" i="1">
                <a:solidFill>
                  <a:srgbClr val="000000"/>
                </a:solidFill>
                <a:latin typeface="Times New Roman" pitchFamily="18" charset="0"/>
              </a:rPr>
              <a:t>French</a:t>
            </a:r>
          </a:p>
        </p:txBody>
      </p:sp>
      <p:sp>
        <p:nvSpPr>
          <p:cNvPr id="4120" name="Line 24"/>
          <p:cNvSpPr>
            <a:spLocks noChangeShapeType="1"/>
          </p:cNvSpPr>
          <p:nvPr/>
        </p:nvSpPr>
        <p:spPr bwMode="auto">
          <a:xfrm>
            <a:off x="4495800" y="1066800"/>
            <a:ext cx="0" cy="57912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21" name="Line 25"/>
          <p:cNvSpPr>
            <a:spLocks noChangeShapeType="1"/>
          </p:cNvSpPr>
          <p:nvPr/>
        </p:nvSpPr>
        <p:spPr bwMode="auto">
          <a:xfrm>
            <a:off x="0" y="1524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22" name="Line 26"/>
          <p:cNvSpPr>
            <a:spLocks noChangeShapeType="1"/>
          </p:cNvSpPr>
          <p:nvPr/>
        </p:nvSpPr>
        <p:spPr bwMode="auto">
          <a:xfrm>
            <a:off x="0" y="2819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23" name="Line 27"/>
          <p:cNvSpPr>
            <a:spLocks noChangeShapeType="1"/>
          </p:cNvSpPr>
          <p:nvPr/>
        </p:nvSpPr>
        <p:spPr bwMode="auto">
          <a:xfrm>
            <a:off x="0" y="44196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24" name="Line 28"/>
          <p:cNvSpPr>
            <a:spLocks noChangeShapeType="1"/>
          </p:cNvSpPr>
          <p:nvPr/>
        </p:nvSpPr>
        <p:spPr bwMode="auto">
          <a:xfrm>
            <a:off x="0" y="53340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25" name="Line 29"/>
          <p:cNvSpPr>
            <a:spLocks noChangeShapeType="1"/>
          </p:cNvSpPr>
          <p:nvPr/>
        </p:nvSpPr>
        <p:spPr bwMode="auto">
          <a:xfrm>
            <a:off x="0" y="58674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26" name="Line 30"/>
          <p:cNvSpPr>
            <a:spLocks noChangeShapeType="1"/>
          </p:cNvSpPr>
          <p:nvPr/>
        </p:nvSpPr>
        <p:spPr bwMode="auto">
          <a:xfrm>
            <a:off x="0" y="6400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4127" name="Line 31"/>
          <p:cNvSpPr>
            <a:spLocks noChangeShapeType="1"/>
          </p:cNvSpPr>
          <p:nvPr/>
        </p:nvSpPr>
        <p:spPr bwMode="auto">
          <a:xfrm>
            <a:off x="0" y="1066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50620345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4103"/>
                                        </p:tgtEl>
                                        <p:attrNameLst>
                                          <p:attrName>style.visibility</p:attrName>
                                        </p:attrNameLst>
                                      </p:cBhvr>
                                      <p:to>
                                        <p:strVal val="visible"/>
                                      </p:to>
                                    </p:set>
                                    <p:anim calcmode="lin" valueType="num">
                                      <p:cBhvr additive="base">
                                        <p:cTn id="7" dur="500" fill="hold"/>
                                        <p:tgtEl>
                                          <p:spTgt spid="4103"/>
                                        </p:tgtEl>
                                        <p:attrNameLst>
                                          <p:attrName>ppt_x</p:attrName>
                                        </p:attrNameLst>
                                      </p:cBhvr>
                                      <p:tavLst>
                                        <p:tav tm="0">
                                          <p:val>
                                            <p:strVal val="0-#ppt_w/2"/>
                                          </p:val>
                                        </p:tav>
                                        <p:tav tm="100000">
                                          <p:val>
                                            <p:strVal val="#ppt_x"/>
                                          </p:val>
                                        </p:tav>
                                      </p:tavLst>
                                    </p:anim>
                                    <p:anim calcmode="lin" valueType="num">
                                      <p:cBhvr additive="base">
                                        <p:cTn id="8" dur="500" fill="hold"/>
                                        <p:tgtEl>
                                          <p:spTgt spid="4103"/>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4104"/>
                                        </p:tgtEl>
                                        <p:attrNameLst>
                                          <p:attrName>style.visibility</p:attrName>
                                        </p:attrNameLst>
                                      </p:cBhvr>
                                      <p:to>
                                        <p:strVal val="visible"/>
                                      </p:to>
                                    </p:set>
                                    <p:anim calcmode="lin" valueType="num">
                                      <p:cBhvr additive="base">
                                        <p:cTn id="11" dur="500" fill="hold"/>
                                        <p:tgtEl>
                                          <p:spTgt spid="4104"/>
                                        </p:tgtEl>
                                        <p:attrNameLst>
                                          <p:attrName>ppt_x</p:attrName>
                                        </p:attrNameLst>
                                      </p:cBhvr>
                                      <p:tavLst>
                                        <p:tav tm="0">
                                          <p:val>
                                            <p:strVal val="1+#ppt_w/2"/>
                                          </p:val>
                                        </p:tav>
                                        <p:tav tm="100000">
                                          <p:val>
                                            <p:strVal val="#ppt_x"/>
                                          </p:val>
                                        </p:tav>
                                      </p:tavLst>
                                    </p:anim>
                                    <p:anim calcmode="lin" valueType="num">
                                      <p:cBhvr additive="base">
                                        <p:cTn id="12" dur="500" fill="hold"/>
                                        <p:tgtEl>
                                          <p:spTgt spid="4104"/>
                                        </p:tgtEl>
                                        <p:attrNameLst>
                                          <p:attrName>ppt_y</p:attrName>
                                        </p:attrNameLst>
                                      </p:cBhvr>
                                      <p:tavLst>
                                        <p:tav tm="0">
                                          <p:val>
                                            <p:strVal val="#ppt_y"/>
                                          </p:val>
                                        </p:tav>
                                        <p:tav tm="100000">
                                          <p:val>
                                            <p:strVal val="#ppt_y"/>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4107"/>
                                        </p:tgtEl>
                                        <p:attrNameLst>
                                          <p:attrName>style.visibility</p:attrName>
                                        </p:attrNameLst>
                                      </p:cBhvr>
                                      <p:to>
                                        <p:strVal val="visible"/>
                                      </p:to>
                                    </p:set>
                                    <p:animEffect transition="in" filter="box(in)">
                                      <p:cBhvr>
                                        <p:cTn id="17" dur="500"/>
                                        <p:tgtEl>
                                          <p:spTgt spid="410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4113"/>
                                        </p:tgtEl>
                                        <p:attrNameLst>
                                          <p:attrName>style.visibility</p:attrName>
                                        </p:attrNameLst>
                                      </p:cBhvr>
                                      <p:to>
                                        <p:strVal val="visible"/>
                                      </p:to>
                                    </p:set>
                                    <p:animEffect transition="in" filter="box(in)">
                                      <p:cBhvr>
                                        <p:cTn id="22" dur="500"/>
                                        <p:tgtEl>
                                          <p:spTgt spid="41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4108"/>
                                        </p:tgtEl>
                                        <p:attrNameLst>
                                          <p:attrName>style.visibility</p:attrName>
                                        </p:attrNameLst>
                                      </p:cBhvr>
                                      <p:to>
                                        <p:strVal val="visible"/>
                                      </p:to>
                                    </p:set>
                                    <p:animEffect transition="in" filter="box(in)">
                                      <p:cBhvr>
                                        <p:cTn id="27" dur="500"/>
                                        <p:tgtEl>
                                          <p:spTgt spid="410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4114"/>
                                        </p:tgtEl>
                                        <p:attrNameLst>
                                          <p:attrName>style.visibility</p:attrName>
                                        </p:attrNameLst>
                                      </p:cBhvr>
                                      <p:to>
                                        <p:strVal val="visible"/>
                                      </p:to>
                                    </p:set>
                                    <p:animEffect transition="in" filter="box(in)">
                                      <p:cBhvr>
                                        <p:cTn id="32" dur="500"/>
                                        <p:tgtEl>
                                          <p:spTgt spid="41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4" presetClass="entr" presetSubtype="16" fill="hold" grpId="0" nodeType="clickEffect">
                                  <p:stCondLst>
                                    <p:cond delay="0"/>
                                  </p:stCondLst>
                                  <p:childTnLst>
                                    <p:set>
                                      <p:cBhvr>
                                        <p:cTn id="36" dur="1" fill="hold">
                                          <p:stCondLst>
                                            <p:cond delay="0"/>
                                          </p:stCondLst>
                                        </p:cTn>
                                        <p:tgtEl>
                                          <p:spTgt spid="4109"/>
                                        </p:tgtEl>
                                        <p:attrNameLst>
                                          <p:attrName>style.visibility</p:attrName>
                                        </p:attrNameLst>
                                      </p:cBhvr>
                                      <p:to>
                                        <p:strVal val="visible"/>
                                      </p:to>
                                    </p:set>
                                    <p:animEffect transition="in" filter="box(in)">
                                      <p:cBhvr>
                                        <p:cTn id="37" dur="500"/>
                                        <p:tgtEl>
                                          <p:spTgt spid="4109"/>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4" presetClass="entr" presetSubtype="16" fill="hold" grpId="0" nodeType="clickEffect">
                                  <p:stCondLst>
                                    <p:cond delay="0"/>
                                  </p:stCondLst>
                                  <p:childTnLst>
                                    <p:set>
                                      <p:cBhvr>
                                        <p:cTn id="41" dur="1" fill="hold">
                                          <p:stCondLst>
                                            <p:cond delay="0"/>
                                          </p:stCondLst>
                                        </p:cTn>
                                        <p:tgtEl>
                                          <p:spTgt spid="4115"/>
                                        </p:tgtEl>
                                        <p:attrNameLst>
                                          <p:attrName>style.visibility</p:attrName>
                                        </p:attrNameLst>
                                      </p:cBhvr>
                                      <p:to>
                                        <p:strVal val="visible"/>
                                      </p:to>
                                    </p:set>
                                    <p:animEffect transition="in" filter="box(in)">
                                      <p:cBhvr>
                                        <p:cTn id="42" dur="500"/>
                                        <p:tgtEl>
                                          <p:spTgt spid="4115"/>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4110"/>
                                        </p:tgtEl>
                                        <p:attrNameLst>
                                          <p:attrName>style.visibility</p:attrName>
                                        </p:attrNameLst>
                                      </p:cBhvr>
                                      <p:to>
                                        <p:strVal val="visible"/>
                                      </p:to>
                                    </p:set>
                                    <p:animEffect transition="in" filter="box(in)">
                                      <p:cBhvr>
                                        <p:cTn id="47" dur="500"/>
                                        <p:tgtEl>
                                          <p:spTgt spid="41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4" presetClass="entr" presetSubtype="16" fill="hold" grpId="0" nodeType="clickEffect">
                                  <p:stCondLst>
                                    <p:cond delay="0"/>
                                  </p:stCondLst>
                                  <p:childTnLst>
                                    <p:set>
                                      <p:cBhvr>
                                        <p:cTn id="51" dur="1" fill="hold">
                                          <p:stCondLst>
                                            <p:cond delay="0"/>
                                          </p:stCondLst>
                                        </p:cTn>
                                        <p:tgtEl>
                                          <p:spTgt spid="4116"/>
                                        </p:tgtEl>
                                        <p:attrNameLst>
                                          <p:attrName>style.visibility</p:attrName>
                                        </p:attrNameLst>
                                      </p:cBhvr>
                                      <p:to>
                                        <p:strVal val="visible"/>
                                      </p:to>
                                    </p:set>
                                    <p:animEffect transition="in" filter="box(in)">
                                      <p:cBhvr>
                                        <p:cTn id="52" dur="500"/>
                                        <p:tgtEl>
                                          <p:spTgt spid="4116"/>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4" presetClass="entr" presetSubtype="16" fill="hold" grpId="0" nodeType="clickEffect">
                                  <p:stCondLst>
                                    <p:cond delay="0"/>
                                  </p:stCondLst>
                                  <p:childTnLst>
                                    <p:set>
                                      <p:cBhvr>
                                        <p:cTn id="56" dur="1" fill="hold">
                                          <p:stCondLst>
                                            <p:cond delay="0"/>
                                          </p:stCondLst>
                                        </p:cTn>
                                        <p:tgtEl>
                                          <p:spTgt spid="4111"/>
                                        </p:tgtEl>
                                        <p:attrNameLst>
                                          <p:attrName>style.visibility</p:attrName>
                                        </p:attrNameLst>
                                      </p:cBhvr>
                                      <p:to>
                                        <p:strVal val="visible"/>
                                      </p:to>
                                    </p:set>
                                    <p:animEffect transition="in" filter="box(in)">
                                      <p:cBhvr>
                                        <p:cTn id="57" dur="500"/>
                                        <p:tgtEl>
                                          <p:spTgt spid="4111"/>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4117"/>
                                        </p:tgtEl>
                                        <p:attrNameLst>
                                          <p:attrName>style.visibility</p:attrName>
                                        </p:attrNameLst>
                                      </p:cBhvr>
                                      <p:to>
                                        <p:strVal val="visible"/>
                                      </p:to>
                                    </p:set>
                                    <p:animEffect transition="in" filter="box(in)">
                                      <p:cBhvr>
                                        <p:cTn id="62" dur="500"/>
                                        <p:tgtEl>
                                          <p:spTgt spid="411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4" presetClass="entr" presetSubtype="16" fill="hold" grpId="0" nodeType="clickEffect">
                                  <p:stCondLst>
                                    <p:cond delay="0"/>
                                  </p:stCondLst>
                                  <p:childTnLst>
                                    <p:set>
                                      <p:cBhvr>
                                        <p:cTn id="66" dur="1" fill="hold">
                                          <p:stCondLst>
                                            <p:cond delay="0"/>
                                          </p:stCondLst>
                                        </p:cTn>
                                        <p:tgtEl>
                                          <p:spTgt spid="4112"/>
                                        </p:tgtEl>
                                        <p:attrNameLst>
                                          <p:attrName>style.visibility</p:attrName>
                                        </p:attrNameLst>
                                      </p:cBhvr>
                                      <p:to>
                                        <p:strVal val="visible"/>
                                      </p:to>
                                    </p:set>
                                    <p:animEffect transition="in" filter="box(in)">
                                      <p:cBhvr>
                                        <p:cTn id="67" dur="500"/>
                                        <p:tgtEl>
                                          <p:spTgt spid="4112"/>
                                        </p:tgtEl>
                                      </p:cBhvr>
                                    </p:animEffect>
                                  </p:childTnLst>
                                </p:cTn>
                              </p:par>
                            </p:childTnLst>
                          </p:cTn>
                        </p:par>
                      </p:childTnLst>
                    </p:cTn>
                  </p:par>
                  <p:par>
                    <p:cTn id="68" fill="hold" nodeType="clickPar">
                      <p:stCondLst>
                        <p:cond delay="indefinite"/>
                      </p:stCondLst>
                      <p:childTnLst>
                        <p:par>
                          <p:cTn id="69" fill="hold" nodeType="withGroup">
                            <p:stCondLst>
                              <p:cond delay="0"/>
                            </p:stCondLst>
                            <p:childTnLst>
                              <p:par>
                                <p:cTn id="70" presetID="4" presetClass="entr" presetSubtype="16" fill="hold" grpId="0" nodeType="clickEffect">
                                  <p:stCondLst>
                                    <p:cond delay="0"/>
                                  </p:stCondLst>
                                  <p:childTnLst>
                                    <p:set>
                                      <p:cBhvr>
                                        <p:cTn id="71" dur="1" fill="hold">
                                          <p:stCondLst>
                                            <p:cond delay="0"/>
                                          </p:stCondLst>
                                        </p:cTn>
                                        <p:tgtEl>
                                          <p:spTgt spid="4118"/>
                                        </p:tgtEl>
                                        <p:attrNameLst>
                                          <p:attrName>style.visibility</p:attrName>
                                        </p:attrNameLst>
                                      </p:cBhvr>
                                      <p:to>
                                        <p:strVal val="visible"/>
                                      </p:to>
                                    </p:set>
                                    <p:animEffect transition="in" filter="box(in)">
                                      <p:cBhvr>
                                        <p:cTn id="72" dur="500"/>
                                        <p:tgtEl>
                                          <p:spTgt spid="4118"/>
                                        </p:tgtEl>
                                      </p:cBhvr>
                                    </p:animEffect>
                                  </p:childTnLst>
                                </p:cTn>
                              </p:par>
                            </p:childTnLst>
                          </p:cTn>
                        </p:par>
                      </p:childTnLst>
                    </p:cTn>
                  </p:par>
                  <p:par>
                    <p:cTn id="73" fill="hold" nodeType="clickPar">
                      <p:stCondLst>
                        <p:cond delay="indefinite"/>
                      </p:stCondLst>
                      <p:childTnLst>
                        <p:par>
                          <p:cTn id="74" fill="hold" nodeType="withGroup">
                            <p:stCondLst>
                              <p:cond delay="0"/>
                            </p:stCondLst>
                            <p:childTnLst>
                              <p:par>
                                <p:cTn id="75" presetID="2" presetClass="entr" presetSubtype="8" fill="hold" nodeType="clickEffect">
                                  <p:stCondLst>
                                    <p:cond delay="0"/>
                                  </p:stCondLst>
                                  <p:childTnLst>
                                    <p:set>
                                      <p:cBhvr>
                                        <p:cTn id="76" dur="1" fill="hold">
                                          <p:stCondLst>
                                            <p:cond delay="0"/>
                                          </p:stCondLst>
                                        </p:cTn>
                                        <p:tgtEl>
                                          <p:spTgt spid="4101">
                                            <p:txEl>
                                              <p:pRg st="0" end="0"/>
                                            </p:txEl>
                                          </p:spTgt>
                                        </p:tgtEl>
                                        <p:attrNameLst>
                                          <p:attrName>style.visibility</p:attrName>
                                        </p:attrNameLst>
                                      </p:cBhvr>
                                      <p:to>
                                        <p:strVal val="visible"/>
                                      </p:to>
                                    </p:set>
                                    <p:anim calcmode="lin" valueType="num">
                                      <p:cBhvr additive="base">
                                        <p:cTn id="77" dur="500" fill="hold"/>
                                        <p:tgtEl>
                                          <p:spTgt spid="4101">
                                            <p:txEl>
                                              <p:pRg st="0" end="0"/>
                                            </p:txEl>
                                          </p:spTgt>
                                        </p:tgtEl>
                                        <p:attrNameLst>
                                          <p:attrName>ppt_x</p:attrName>
                                        </p:attrNameLst>
                                      </p:cBhvr>
                                      <p:tavLst>
                                        <p:tav tm="0">
                                          <p:val>
                                            <p:strVal val="0-#ppt_w/2"/>
                                          </p:val>
                                        </p:tav>
                                        <p:tav tm="100000">
                                          <p:val>
                                            <p:strVal val="#ppt_x"/>
                                          </p:val>
                                        </p:tav>
                                      </p:tavLst>
                                    </p:anim>
                                    <p:anim calcmode="lin" valueType="num">
                                      <p:cBhvr additive="base">
                                        <p:cTn id="78" dur="500" fill="hold"/>
                                        <p:tgtEl>
                                          <p:spTgt spid="4101">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79" fill="hold" nodeType="clickPar">
                      <p:stCondLst>
                        <p:cond delay="indefinite"/>
                      </p:stCondLst>
                      <p:childTnLst>
                        <p:par>
                          <p:cTn id="80" fill="hold" nodeType="withGroup">
                            <p:stCondLst>
                              <p:cond delay="0"/>
                            </p:stCondLst>
                            <p:childTnLst>
                              <p:par>
                                <p:cTn id="81" presetID="4" presetClass="entr" presetSubtype="16" fill="hold" grpId="0" nodeType="clickEffect">
                                  <p:stCondLst>
                                    <p:cond delay="0"/>
                                  </p:stCondLst>
                                  <p:childTnLst>
                                    <p:set>
                                      <p:cBhvr>
                                        <p:cTn id="82" dur="1" fill="hold">
                                          <p:stCondLst>
                                            <p:cond delay="0"/>
                                          </p:stCondLst>
                                        </p:cTn>
                                        <p:tgtEl>
                                          <p:spTgt spid="4119"/>
                                        </p:tgtEl>
                                        <p:attrNameLst>
                                          <p:attrName>style.visibility</p:attrName>
                                        </p:attrNameLst>
                                      </p:cBhvr>
                                      <p:to>
                                        <p:strVal val="visible"/>
                                      </p:to>
                                    </p:set>
                                    <p:animEffect transition="in" filter="box(in)">
                                      <p:cBhvr>
                                        <p:cTn id="83" dur="500"/>
                                        <p:tgtEl>
                                          <p:spTgt spid="41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3" grpId="0" animBg="1"/>
      <p:bldP spid="4104" grpId="0" animBg="1"/>
      <p:bldP spid="4107" grpId="0"/>
      <p:bldP spid="4108" grpId="0"/>
      <p:bldP spid="4109" grpId="0"/>
      <p:bldP spid="4110" grpId="0"/>
      <p:bldP spid="4111" grpId="0"/>
      <p:bldP spid="4112" grpId="0"/>
      <p:bldP spid="4113" grpId="0"/>
      <p:bldP spid="4114" grpId="0"/>
      <p:bldP spid="4115" grpId="0"/>
      <p:bldP spid="4116" grpId="0"/>
      <p:bldP spid="4117" grpId="0"/>
      <p:bldP spid="4118" grpId="0"/>
      <p:bldP spid="4119"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l="4950"/>
          <a:stretch>
            <a:fillRect/>
          </a:stretch>
        </p:blipFill>
        <p:spPr bwMode="auto">
          <a:xfrm>
            <a:off x="-3175" y="0"/>
            <a:ext cx="5603875" cy="6854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197" name="Text Box 5"/>
          <p:cNvSpPr txBox="1">
            <a:spLocks noChangeArrowheads="1"/>
          </p:cNvSpPr>
          <p:nvPr/>
        </p:nvSpPr>
        <p:spPr bwMode="auto">
          <a:xfrm>
            <a:off x="5562600" y="0"/>
            <a:ext cx="3581400" cy="6442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600" i="1">
                <a:solidFill>
                  <a:srgbClr val="000000"/>
                </a:solidFill>
                <a:latin typeface="Times New Roman" pitchFamily="18" charset="0"/>
              </a:rPr>
              <a:t>Thomas Jefferson kneels before the altar of Gallic despotism as God and an American eagle attempt to prevent him from destroying the Constitution. Jefferson's alleged attack on George Washington and John Adams in the form of a letter to Philip Mazzei falls from his pocket. Jefferson is supported by Satan, the writings of Thomas Paine, and the French philosophers.</a:t>
            </a:r>
            <a:r>
              <a:rPr lang="en-US" sz="2600">
                <a:solidFill>
                  <a:srgbClr val="000000"/>
                </a:solidFill>
                <a:latin typeface="Times New Roman" pitchFamily="18" charset="0"/>
              </a:rPr>
              <a:t> </a:t>
            </a:r>
          </a:p>
        </p:txBody>
      </p:sp>
      <p:sp>
        <p:nvSpPr>
          <p:cNvPr id="8198" name="Rectangle 6"/>
          <p:cNvSpPr>
            <a:spLocks noChangeArrowheads="1"/>
          </p:cNvSpPr>
          <p:nvPr/>
        </p:nvSpPr>
        <p:spPr bwMode="auto">
          <a:xfrm>
            <a:off x="0" y="46038"/>
            <a:ext cx="3565525" cy="822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algn="ctr" fontAlgn="base">
              <a:spcBef>
                <a:spcPct val="0"/>
              </a:spcBef>
              <a:spcAft>
                <a:spcPct val="0"/>
              </a:spcAft>
            </a:pPr>
            <a:r>
              <a:rPr lang="en-US" sz="2400" b="1" i="1">
                <a:solidFill>
                  <a:srgbClr val="000000"/>
                </a:solidFill>
                <a:latin typeface="Times New Roman" pitchFamily="18" charset="0"/>
                <a:hlinkClick r:id="rId4"/>
              </a:rPr>
              <a:t>The Providential Detection</a:t>
            </a:r>
            <a:r>
              <a:rPr lang="en-US" sz="2400" b="1" i="1">
                <a:solidFill>
                  <a:srgbClr val="000000"/>
                </a:solidFill>
                <a:latin typeface="Times New Roman" pitchFamily="18" charset="0"/>
              </a:rPr>
              <a:t/>
            </a:r>
            <a:br>
              <a:rPr lang="en-US" sz="2400" b="1" i="1">
                <a:solidFill>
                  <a:srgbClr val="000000"/>
                </a:solidFill>
                <a:latin typeface="Times New Roman" pitchFamily="18" charset="0"/>
              </a:rPr>
            </a:br>
            <a:r>
              <a:rPr lang="en-US" sz="2400" b="1">
                <a:solidFill>
                  <a:srgbClr val="000000"/>
                </a:solidFill>
                <a:latin typeface="Times New Roman" pitchFamily="18" charset="0"/>
              </a:rPr>
              <a:t>1797-1800. </a:t>
            </a:r>
          </a:p>
        </p:txBody>
      </p:sp>
    </p:spTree>
    <p:extLst>
      <p:ext uri="{BB962C8B-B14F-4D97-AF65-F5344CB8AC3E}">
        <p14:creationId xmlns:p14="http://schemas.microsoft.com/office/powerpoint/2010/main" val="363926733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Text Box 3"/>
          <p:cNvSpPr txBox="1">
            <a:spLocks noChangeArrowheads="1"/>
          </p:cNvSpPr>
          <p:nvPr/>
        </p:nvSpPr>
        <p:spPr bwMode="auto">
          <a:xfrm>
            <a:off x="228600" y="1905000"/>
            <a:ext cx="85344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endParaRPr lang="en-US">
              <a:solidFill>
                <a:srgbClr val="000000"/>
              </a:solidFill>
            </a:endParaRPr>
          </a:p>
        </p:txBody>
      </p:sp>
      <p:sp>
        <p:nvSpPr>
          <p:cNvPr id="16388" name="Text Box 4"/>
          <p:cNvSpPr txBox="1">
            <a:spLocks noChangeArrowheads="1"/>
          </p:cNvSpPr>
          <p:nvPr/>
        </p:nvSpPr>
        <p:spPr bwMode="auto">
          <a:xfrm>
            <a:off x="0" y="685800"/>
            <a:ext cx="4038600" cy="6129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50000"/>
              </a:spcBef>
              <a:spcAft>
                <a:spcPct val="0"/>
              </a:spcAft>
              <a:buFontTx/>
              <a:buAutoNum type="arabicPeriod"/>
            </a:pPr>
            <a:r>
              <a:rPr lang="en-US" sz="2200" b="1">
                <a:solidFill>
                  <a:srgbClr val="000000"/>
                </a:solidFill>
                <a:latin typeface="Comic Sans MS" pitchFamily="66" charset="0"/>
              </a:rPr>
              <a:t>Francois Goulet</a:t>
            </a:r>
          </a:p>
          <a:p>
            <a:pPr fontAlgn="base">
              <a:spcBef>
                <a:spcPct val="50000"/>
              </a:spcBef>
              <a:spcAft>
                <a:spcPct val="0"/>
              </a:spcAft>
              <a:buFontTx/>
              <a:buChar char="•"/>
            </a:pPr>
            <a:r>
              <a:rPr lang="en-US" sz="2200">
                <a:solidFill>
                  <a:srgbClr val="000000"/>
                </a:solidFill>
                <a:latin typeface="Times New Roman" pitchFamily="18" charset="0"/>
              </a:rPr>
              <a:t>Farmer from Georgia</a:t>
            </a:r>
          </a:p>
          <a:p>
            <a:pPr fontAlgn="base">
              <a:spcBef>
                <a:spcPct val="50000"/>
              </a:spcBef>
              <a:spcAft>
                <a:spcPct val="0"/>
              </a:spcAft>
              <a:buFontTx/>
              <a:buChar char="•"/>
            </a:pPr>
            <a:r>
              <a:rPr lang="en-US" sz="2200">
                <a:solidFill>
                  <a:srgbClr val="000000"/>
                </a:solidFill>
                <a:latin typeface="Times New Roman" pitchFamily="18" charset="0"/>
              </a:rPr>
              <a:t>5</a:t>
            </a:r>
            <a:r>
              <a:rPr lang="en-US" sz="2200" baseline="30000">
                <a:solidFill>
                  <a:srgbClr val="000000"/>
                </a:solidFill>
                <a:latin typeface="Times New Roman" pitchFamily="18" charset="0"/>
              </a:rPr>
              <a:t>th</a:t>
            </a:r>
            <a:r>
              <a:rPr lang="en-US" sz="2200">
                <a:solidFill>
                  <a:srgbClr val="000000"/>
                </a:solidFill>
                <a:latin typeface="Times New Roman" pitchFamily="18" charset="0"/>
              </a:rPr>
              <a:t> grade education</a:t>
            </a:r>
          </a:p>
          <a:p>
            <a:pPr fontAlgn="base">
              <a:spcBef>
                <a:spcPct val="50000"/>
              </a:spcBef>
              <a:spcAft>
                <a:spcPct val="0"/>
              </a:spcAft>
            </a:pPr>
            <a:r>
              <a:rPr lang="en-US" sz="2200" b="1">
                <a:solidFill>
                  <a:srgbClr val="000000"/>
                </a:solidFill>
                <a:latin typeface="Comic Sans MS" pitchFamily="66" charset="0"/>
              </a:rPr>
              <a:t>2. Brandon Smith</a:t>
            </a:r>
          </a:p>
          <a:p>
            <a:pPr fontAlgn="base">
              <a:spcBef>
                <a:spcPct val="50000"/>
              </a:spcBef>
              <a:spcAft>
                <a:spcPct val="0"/>
              </a:spcAft>
              <a:buFontTx/>
              <a:buChar char="•"/>
            </a:pPr>
            <a:r>
              <a:rPr lang="en-US" sz="2200">
                <a:solidFill>
                  <a:srgbClr val="000000"/>
                </a:solidFill>
                <a:latin typeface="Times New Roman" pitchFamily="18" charset="0"/>
              </a:rPr>
              <a:t>Lawyer from Boston, MA</a:t>
            </a:r>
          </a:p>
          <a:p>
            <a:pPr fontAlgn="base">
              <a:spcBef>
                <a:spcPct val="50000"/>
              </a:spcBef>
              <a:spcAft>
                <a:spcPct val="0"/>
              </a:spcAft>
              <a:buFontTx/>
              <a:buChar char="•"/>
            </a:pPr>
            <a:r>
              <a:rPr lang="en-US" sz="2200">
                <a:solidFill>
                  <a:srgbClr val="000000"/>
                </a:solidFill>
                <a:latin typeface="Times New Roman" pitchFamily="18" charset="0"/>
              </a:rPr>
              <a:t>College graduate</a:t>
            </a:r>
          </a:p>
          <a:p>
            <a:pPr fontAlgn="base">
              <a:spcBef>
                <a:spcPct val="50000"/>
              </a:spcBef>
              <a:spcAft>
                <a:spcPct val="0"/>
              </a:spcAft>
            </a:pPr>
            <a:r>
              <a:rPr lang="en-US" sz="2200" b="1">
                <a:solidFill>
                  <a:srgbClr val="000000"/>
                </a:solidFill>
                <a:latin typeface="Comic Sans MS" pitchFamily="66" charset="0"/>
              </a:rPr>
              <a:t>3. John Marshall</a:t>
            </a:r>
          </a:p>
          <a:p>
            <a:pPr fontAlgn="base">
              <a:spcBef>
                <a:spcPct val="50000"/>
              </a:spcBef>
              <a:spcAft>
                <a:spcPct val="0"/>
              </a:spcAft>
              <a:buFontTx/>
              <a:buChar char="•"/>
            </a:pPr>
            <a:r>
              <a:rPr lang="en-US" sz="2200">
                <a:solidFill>
                  <a:srgbClr val="000000"/>
                </a:solidFill>
                <a:latin typeface="Times New Roman" pitchFamily="18" charset="0"/>
              </a:rPr>
              <a:t>Virginia planter</a:t>
            </a:r>
          </a:p>
          <a:p>
            <a:pPr fontAlgn="base">
              <a:spcBef>
                <a:spcPct val="50000"/>
              </a:spcBef>
              <a:spcAft>
                <a:spcPct val="0"/>
              </a:spcAft>
              <a:buFontTx/>
              <a:buChar char="•"/>
            </a:pPr>
            <a:r>
              <a:rPr lang="en-US" sz="2200">
                <a:solidFill>
                  <a:srgbClr val="000000"/>
                </a:solidFill>
                <a:latin typeface="Times New Roman" pitchFamily="18" charset="0"/>
              </a:rPr>
              <a:t>College graduate</a:t>
            </a:r>
          </a:p>
          <a:p>
            <a:pPr fontAlgn="base">
              <a:spcBef>
                <a:spcPct val="50000"/>
              </a:spcBef>
              <a:spcAft>
                <a:spcPct val="0"/>
              </a:spcAft>
              <a:buFontTx/>
              <a:buChar char="•"/>
            </a:pPr>
            <a:r>
              <a:rPr lang="en-US" sz="2200">
                <a:solidFill>
                  <a:srgbClr val="000000"/>
                </a:solidFill>
                <a:latin typeface="Times New Roman" pitchFamily="18" charset="0"/>
              </a:rPr>
              <a:t>Future Chief Justice of the Supreme Court</a:t>
            </a:r>
          </a:p>
          <a:p>
            <a:pPr fontAlgn="base">
              <a:spcBef>
                <a:spcPct val="50000"/>
              </a:spcBef>
              <a:spcAft>
                <a:spcPct val="0"/>
              </a:spcAft>
              <a:buFontTx/>
              <a:buChar char="•"/>
            </a:pPr>
            <a:r>
              <a:rPr lang="en-US" sz="2200">
                <a:solidFill>
                  <a:srgbClr val="000000"/>
                </a:solidFill>
                <a:latin typeface="Times New Roman" pitchFamily="18" charset="0"/>
              </a:rPr>
              <a:t>Believed that the judicial branch was too weak</a:t>
            </a:r>
          </a:p>
        </p:txBody>
      </p:sp>
      <p:sp>
        <p:nvSpPr>
          <p:cNvPr id="16389" name="Text Box 5"/>
          <p:cNvSpPr txBox="1">
            <a:spLocks noChangeArrowheads="1"/>
          </p:cNvSpPr>
          <p:nvPr/>
        </p:nvSpPr>
        <p:spPr bwMode="auto">
          <a:xfrm>
            <a:off x="3962400" y="685800"/>
            <a:ext cx="5181600" cy="59626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200" b="1">
                <a:solidFill>
                  <a:srgbClr val="000000"/>
                </a:solidFill>
                <a:latin typeface="Comic Sans MS" pitchFamily="66" charset="0"/>
              </a:rPr>
              <a:t>4. Hans Gruber</a:t>
            </a:r>
          </a:p>
          <a:p>
            <a:pPr fontAlgn="base">
              <a:spcBef>
                <a:spcPct val="50000"/>
              </a:spcBef>
              <a:spcAft>
                <a:spcPct val="0"/>
              </a:spcAft>
              <a:buFontTx/>
              <a:buChar char="•"/>
            </a:pPr>
            <a:r>
              <a:rPr lang="en-US" sz="2200">
                <a:solidFill>
                  <a:srgbClr val="000000"/>
                </a:solidFill>
                <a:latin typeface="Times New Roman" pitchFamily="18" charset="0"/>
              </a:rPr>
              <a:t> German immigrant</a:t>
            </a:r>
          </a:p>
          <a:p>
            <a:pPr fontAlgn="base">
              <a:spcBef>
                <a:spcPct val="50000"/>
              </a:spcBef>
              <a:spcAft>
                <a:spcPct val="0"/>
              </a:spcAft>
              <a:buFontTx/>
              <a:buChar char="•"/>
            </a:pPr>
            <a:r>
              <a:rPr lang="en-US" sz="2200">
                <a:solidFill>
                  <a:srgbClr val="000000"/>
                </a:solidFill>
                <a:latin typeface="Times New Roman" pitchFamily="18" charset="0"/>
              </a:rPr>
              <a:t> Pennsylvania farmer</a:t>
            </a:r>
          </a:p>
          <a:p>
            <a:pPr fontAlgn="base">
              <a:spcBef>
                <a:spcPct val="50000"/>
              </a:spcBef>
              <a:spcAft>
                <a:spcPct val="0"/>
              </a:spcAft>
            </a:pPr>
            <a:r>
              <a:rPr lang="en-US" sz="2200" b="1">
                <a:solidFill>
                  <a:srgbClr val="000000"/>
                </a:solidFill>
                <a:latin typeface="Comic Sans MS" pitchFamily="66" charset="0"/>
              </a:rPr>
              <a:t>5. Sally Moore</a:t>
            </a:r>
          </a:p>
          <a:p>
            <a:pPr fontAlgn="base">
              <a:spcBef>
                <a:spcPct val="50000"/>
              </a:spcBef>
              <a:spcAft>
                <a:spcPct val="0"/>
              </a:spcAft>
              <a:buFontTx/>
              <a:buChar char="•"/>
            </a:pPr>
            <a:r>
              <a:rPr lang="en-US" sz="2200">
                <a:solidFill>
                  <a:srgbClr val="000000"/>
                </a:solidFill>
                <a:latin typeface="Times New Roman" pitchFamily="18" charset="0"/>
              </a:rPr>
              <a:t> Mother of five</a:t>
            </a:r>
          </a:p>
          <a:p>
            <a:pPr fontAlgn="base">
              <a:spcBef>
                <a:spcPct val="50000"/>
              </a:spcBef>
              <a:spcAft>
                <a:spcPct val="0"/>
              </a:spcAft>
              <a:buFontTx/>
              <a:buChar char="•"/>
            </a:pPr>
            <a:r>
              <a:rPr lang="en-US" sz="2200">
                <a:solidFill>
                  <a:srgbClr val="000000"/>
                </a:solidFill>
                <a:latin typeface="Times New Roman" pitchFamily="18" charset="0"/>
              </a:rPr>
              <a:t> Employee of a Massachusetts textile mill</a:t>
            </a:r>
          </a:p>
          <a:p>
            <a:pPr fontAlgn="base">
              <a:spcBef>
                <a:spcPct val="50000"/>
              </a:spcBef>
              <a:spcAft>
                <a:spcPct val="0"/>
              </a:spcAft>
            </a:pPr>
            <a:r>
              <a:rPr lang="en-US" sz="2200" b="1">
                <a:solidFill>
                  <a:srgbClr val="000000"/>
                </a:solidFill>
                <a:latin typeface="Comic Sans MS" pitchFamily="66" charset="0"/>
              </a:rPr>
              <a:t>6. James Prescott</a:t>
            </a:r>
          </a:p>
          <a:p>
            <a:pPr fontAlgn="base">
              <a:spcBef>
                <a:spcPct val="50000"/>
              </a:spcBef>
              <a:spcAft>
                <a:spcPct val="0"/>
              </a:spcAft>
              <a:buFontTx/>
              <a:buChar char="•"/>
            </a:pPr>
            <a:r>
              <a:rPr lang="en-US" sz="2200">
                <a:solidFill>
                  <a:srgbClr val="000000"/>
                </a:solidFill>
                <a:latin typeface="Times New Roman" pitchFamily="18" charset="0"/>
              </a:rPr>
              <a:t> Banker from Delaware</a:t>
            </a:r>
          </a:p>
          <a:p>
            <a:pPr fontAlgn="base">
              <a:spcBef>
                <a:spcPct val="50000"/>
              </a:spcBef>
              <a:spcAft>
                <a:spcPct val="0"/>
              </a:spcAft>
              <a:buFontTx/>
              <a:buChar char="•"/>
            </a:pPr>
            <a:r>
              <a:rPr lang="en-US" sz="2200">
                <a:solidFill>
                  <a:srgbClr val="000000"/>
                </a:solidFill>
                <a:latin typeface="Times New Roman" pitchFamily="18" charset="0"/>
              </a:rPr>
              <a:t> Member of the Delaware state legislature</a:t>
            </a:r>
          </a:p>
          <a:p>
            <a:pPr fontAlgn="base">
              <a:spcBef>
                <a:spcPct val="50000"/>
              </a:spcBef>
              <a:spcAft>
                <a:spcPct val="0"/>
              </a:spcAft>
            </a:pPr>
            <a:r>
              <a:rPr lang="en-US" sz="2200" b="1">
                <a:solidFill>
                  <a:srgbClr val="000000"/>
                </a:solidFill>
                <a:latin typeface="Comic Sans MS" pitchFamily="66" charset="0"/>
              </a:rPr>
              <a:t>7. Mary Worthington</a:t>
            </a:r>
          </a:p>
          <a:p>
            <a:pPr fontAlgn="base">
              <a:spcBef>
                <a:spcPct val="50000"/>
              </a:spcBef>
              <a:spcAft>
                <a:spcPct val="0"/>
              </a:spcAft>
              <a:buFontTx/>
              <a:buChar char="•"/>
            </a:pPr>
            <a:r>
              <a:rPr lang="en-US" sz="2200">
                <a:solidFill>
                  <a:srgbClr val="000000"/>
                </a:solidFill>
                <a:latin typeface="Times New Roman" pitchFamily="18" charset="0"/>
              </a:rPr>
              <a:t> Merchant from South Carolina</a:t>
            </a:r>
          </a:p>
          <a:p>
            <a:pPr fontAlgn="base">
              <a:spcBef>
                <a:spcPct val="50000"/>
              </a:spcBef>
              <a:spcAft>
                <a:spcPct val="0"/>
              </a:spcAft>
              <a:buFontTx/>
              <a:buChar char="•"/>
            </a:pPr>
            <a:r>
              <a:rPr lang="en-US" sz="2200">
                <a:solidFill>
                  <a:srgbClr val="000000"/>
                </a:solidFill>
                <a:latin typeface="Times New Roman" pitchFamily="18" charset="0"/>
              </a:rPr>
              <a:t> Sells mainly European products</a:t>
            </a:r>
          </a:p>
        </p:txBody>
      </p:sp>
      <p:sp>
        <p:nvSpPr>
          <p:cNvPr id="16391" name="Rectangle 7"/>
          <p:cNvSpPr>
            <a:spLocks noChangeArrowheads="1"/>
          </p:cNvSpPr>
          <p:nvPr/>
        </p:nvSpPr>
        <p:spPr bwMode="auto">
          <a:xfrm>
            <a:off x="0" y="0"/>
            <a:ext cx="9144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800" b="1">
                <a:solidFill>
                  <a:srgbClr val="000000"/>
                </a:solidFill>
                <a:latin typeface="Comic Sans MS" pitchFamily="66" charset="0"/>
              </a:rPr>
              <a:t>Am I a</a:t>
            </a:r>
            <a:r>
              <a:rPr lang="en-US" sz="2800" b="1">
                <a:solidFill>
                  <a:srgbClr val="CC3300"/>
                </a:solidFill>
                <a:latin typeface="Comic Sans MS" pitchFamily="66" charset="0"/>
              </a:rPr>
              <a:t> </a:t>
            </a:r>
            <a:r>
              <a:rPr lang="en-US" sz="2800" b="1">
                <a:solidFill>
                  <a:srgbClr val="FF0000"/>
                </a:solidFill>
                <a:latin typeface="Comic Sans MS" pitchFamily="66" charset="0"/>
              </a:rPr>
              <a:t>Federalist</a:t>
            </a:r>
            <a:r>
              <a:rPr lang="en-US" sz="2800" b="1">
                <a:solidFill>
                  <a:srgbClr val="CC3300"/>
                </a:solidFill>
                <a:latin typeface="Comic Sans MS" pitchFamily="66" charset="0"/>
              </a:rPr>
              <a:t> </a:t>
            </a:r>
            <a:r>
              <a:rPr lang="en-US" sz="2800" b="1">
                <a:solidFill>
                  <a:srgbClr val="000000"/>
                </a:solidFill>
                <a:latin typeface="Comic Sans MS" pitchFamily="66" charset="0"/>
              </a:rPr>
              <a:t>or a</a:t>
            </a:r>
            <a:r>
              <a:rPr lang="en-US" sz="2800" b="1">
                <a:solidFill>
                  <a:srgbClr val="CC3300"/>
                </a:solidFill>
                <a:latin typeface="Comic Sans MS" pitchFamily="66" charset="0"/>
              </a:rPr>
              <a:t> </a:t>
            </a:r>
            <a:r>
              <a:rPr lang="en-US" sz="2800" b="1">
                <a:solidFill>
                  <a:srgbClr val="333399"/>
                </a:solidFill>
                <a:latin typeface="Comic Sans MS" pitchFamily="66" charset="0"/>
              </a:rPr>
              <a:t>Republican</a:t>
            </a:r>
            <a:r>
              <a:rPr lang="en-US" sz="2800" b="1">
                <a:solidFill>
                  <a:srgbClr val="000000"/>
                </a:solidFill>
                <a:latin typeface="Comic Sans MS" pitchFamily="66" charset="0"/>
              </a:rPr>
              <a:t>?</a:t>
            </a:r>
          </a:p>
        </p:txBody>
      </p:sp>
      <p:sp>
        <p:nvSpPr>
          <p:cNvPr id="16392" name="Line 8"/>
          <p:cNvSpPr>
            <a:spLocks noChangeShapeType="1"/>
          </p:cNvSpPr>
          <p:nvPr/>
        </p:nvSpPr>
        <p:spPr bwMode="auto">
          <a:xfrm>
            <a:off x="0" y="685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Tree>
    <p:extLst>
      <p:ext uri="{BB962C8B-B14F-4D97-AF65-F5344CB8AC3E}">
        <p14:creationId xmlns:p14="http://schemas.microsoft.com/office/powerpoint/2010/main" val="22722071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6" name="Text Box 6"/>
          <p:cNvSpPr txBox="1">
            <a:spLocks noChangeArrowheads="1"/>
          </p:cNvSpPr>
          <p:nvPr/>
        </p:nvSpPr>
        <p:spPr bwMode="auto">
          <a:xfrm>
            <a:off x="0" y="1143000"/>
            <a:ext cx="44958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50000"/>
              </a:spcBef>
              <a:spcAft>
                <a:spcPct val="0"/>
              </a:spcAft>
              <a:buFontTx/>
              <a:buAutoNum type="arabicPeriod"/>
            </a:pPr>
            <a:r>
              <a:rPr lang="en-US" sz="2800" b="1">
                <a:solidFill>
                  <a:srgbClr val="000000"/>
                </a:solidFill>
                <a:latin typeface="Pooh" pitchFamily="2" charset="0"/>
              </a:rPr>
              <a:t>Francois Goulet</a:t>
            </a:r>
          </a:p>
          <a:p>
            <a:pPr fontAlgn="base">
              <a:spcBef>
                <a:spcPct val="50000"/>
              </a:spcBef>
              <a:spcAft>
                <a:spcPct val="0"/>
              </a:spcAft>
              <a:buFontTx/>
              <a:buChar char="•"/>
            </a:pPr>
            <a:r>
              <a:rPr lang="en-US" sz="2800">
                <a:solidFill>
                  <a:srgbClr val="000000"/>
                </a:solidFill>
                <a:latin typeface="Times New Roman" pitchFamily="18" charset="0"/>
              </a:rPr>
              <a:t>Farmer from Georgia</a:t>
            </a:r>
          </a:p>
          <a:p>
            <a:pPr fontAlgn="base">
              <a:spcBef>
                <a:spcPct val="50000"/>
              </a:spcBef>
              <a:spcAft>
                <a:spcPct val="0"/>
              </a:spcAft>
              <a:buFontTx/>
              <a:buChar char="•"/>
            </a:pPr>
            <a:r>
              <a:rPr lang="en-US" sz="2800">
                <a:solidFill>
                  <a:srgbClr val="000000"/>
                </a:solidFill>
                <a:latin typeface="Times New Roman" pitchFamily="18" charset="0"/>
              </a:rPr>
              <a:t>5</a:t>
            </a:r>
            <a:r>
              <a:rPr lang="en-US" sz="2800" baseline="30000">
                <a:solidFill>
                  <a:srgbClr val="000000"/>
                </a:solidFill>
                <a:latin typeface="Times New Roman" pitchFamily="18" charset="0"/>
              </a:rPr>
              <a:t>th</a:t>
            </a:r>
            <a:r>
              <a:rPr lang="en-US" sz="2800">
                <a:solidFill>
                  <a:srgbClr val="000000"/>
                </a:solidFill>
                <a:latin typeface="Times New Roman" pitchFamily="18" charset="0"/>
              </a:rPr>
              <a:t> grade education</a:t>
            </a:r>
          </a:p>
        </p:txBody>
      </p:sp>
      <p:sp>
        <p:nvSpPr>
          <p:cNvPr id="5129" name="Rectangle 9"/>
          <p:cNvSpPr>
            <a:spLocks noChangeArrowheads="1"/>
          </p:cNvSpPr>
          <p:nvPr/>
        </p:nvSpPr>
        <p:spPr bwMode="auto">
          <a:xfrm>
            <a:off x="0" y="0"/>
            <a:ext cx="9144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800" b="1">
                <a:solidFill>
                  <a:srgbClr val="000000"/>
                </a:solidFill>
                <a:latin typeface="Comic Sans MS" pitchFamily="66" charset="0"/>
              </a:rPr>
              <a:t>Am I a</a:t>
            </a:r>
            <a:r>
              <a:rPr lang="en-US" sz="2800" b="1">
                <a:solidFill>
                  <a:srgbClr val="CC3300"/>
                </a:solidFill>
                <a:latin typeface="Comic Sans MS" pitchFamily="66" charset="0"/>
              </a:rPr>
              <a:t> </a:t>
            </a:r>
            <a:r>
              <a:rPr lang="en-US" sz="2800" b="1">
                <a:solidFill>
                  <a:srgbClr val="FF0000"/>
                </a:solidFill>
                <a:latin typeface="Comic Sans MS" pitchFamily="66" charset="0"/>
              </a:rPr>
              <a:t>Federalist</a:t>
            </a:r>
            <a:r>
              <a:rPr lang="en-US" sz="2800" b="1">
                <a:solidFill>
                  <a:srgbClr val="CC3300"/>
                </a:solidFill>
                <a:latin typeface="Comic Sans MS" pitchFamily="66" charset="0"/>
              </a:rPr>
              <a:t> </a:t>
            </a:r>
            <a:r>
              <a:rPr lang="en-US" sz="2800" b="1">
                <a:solidFill>
                  <a:srgbClr val="000000"/>
                </a:solidFill>
                <a:latin typeface="Comic Sans MS" pitchFamily="66" charset="0"/>
              </a:rPr>
              <a:t>or a</a:t>
            </a:r>
            <a:r>
              <a:rPr lang="en-US" sz="2800" b="1">
                <a:solidFill>
                  <a:srgbClr val="CC3300"/>
                </a:solidFill>
                <a:latin typeface="Comic Sans MS" pitchFamily="66" charset="0"/>
              </a:rPr>
              <a:t> </a:t>
            </a:r>
            <a:r>
              <a:rPr lang="en-US" sz="2800" b="1">
                <a:solidFill>
                  <a:srgbClr val="333399"/>
                </a:solidFill>
                <a:latin typeface="Comic Sans MS" pitchFamily="66" charset="0"/>
              </a:rPr>
              <a:t>Republican</a:t>
            </a:r>
            <a:r>
              <a:rPr lang="en-US" sz="2800" b="1">
                <a:solidFill>
                  <a:srgbClr val="000000"/>
                </a:solidFill>
                <a:latin typeface="Comic Sans MS" pitchFamily="66" charset="0"/>
              </a:rPr>
              <a:t>?</a:t>
            </a:r>
          </a:p>
        </p:txBody>
      </p:sp>
      <p:sp>
        <p:nvSpPr>
          <p:cNvPr id="5133" name="Text Box 13"/>
          <p:cNvSpPr txBox="1">
            <a:spLocks noChangeArrowheads="1"/>
          </p:cNvSpPr>
          <p:nvPr/>
        </p:nvSpPr>
        <p:spPr bwMode="auto">
          <a:xfrm>
            <a:off x="0" y="3733800"/>
            <a:ext cx="44958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00"/>
                </a:solidFill>
                <a:latin typeface="Pooh" pitchFamily="2" charset="0"/>
              </a:rPr>
              <a:t>2. Brandon Smith</a:t>
            </a:r>
          </a:p>
          <a:p>
            <a:pPr fontAlgn="base">
              <a:spcBef>
                <a:spcPct val="50000"/>
              </a:spcBef>
              <a:spcAft>
                <a:spcPct val="0"/>
              </a:spcAft>
              <a:buFontTx/>
              <a:buChar char="•"/>
            </a:pPr>
            <a:r>
              <a:rPr lang="en-US" sz="2800">
                <a:solidFill>
                  <a:srgbClr val="000000"/>
                </a:solidFill>
                <a:latin typeface="Times New Roman" pitchFamily="18" charset="0"/>
              </a:rPr>
              <a:t>Lawyer from Boston, MA</a:t>
            </a:r>
          </a:p>
          <a:p>
            <a:pPr fontAlgn="base">
              <a:spcBef>
                <a:spcPct val="50000"/>
              </a:spcBef>
              <a:spcAft>
                <a:spcPct val="0"/>
              </a:spcAft>
              <a:buFontTx/>
              <a:buChar char="•"/>
            </a:pPr>
            <a:r>
              <a:rPr lang="en-US" sz="2800">
                <a:solidFill>
                  <a:srgbClr val="000000"/>
                </a:solidFill>
                <a:latin typeface="Times New Roman" pitchFamily="18" charset="0"/>
              </a:rPr>
              <a:t>College graduate</a:t>
            </a:r>
          </a:p>
        </p:txBody>
      </p:sp>
      <p:sp>
        <p:nvSpPr>
          <p:cNvPr id="5134" name="Line 14"/>
          <p:cNvSpPr>
            <a:spLocks noChangeShapeType="1"/>
          </p:cNvSpPr>
          <p:nvPr/>
        </p:nvSpPr>
        <p:spPr bwMode="auto">
          <a:xfrm>
            <a:off x="0" y="685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5136" name="Text Box 16"/>
          <p:cNvSpPr txBox="1">
            <a:spLocks noChangeArrowheads="1"/>
          </p:cNvSpPr>
          <p:nvPr/>
        </p:nvSpPr>
        <p:spPr bwMode="auto">
          <a:xfrm>
            <a:off x="4648200" y="1143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333399"/>
                </a:solidFill>
                <a:latin typeface="Comic Sans MS" pitchFamily="66" charset="0"/>
              </a:rPr>
              <a:t>Republican</a:t>
            </a:r>
          </a:p>
        </p:txBody>
      </p:sp>
      <p:sp>
        <p:nvSpPr>
          <p:cNvPr id="5137" name="Rectangle 17"/>
          <p:cNvSpPr>
            <a:spLocks noChangeArrowheads="1"/>
          </p:cNvSpPr>
          <p:nvPr/>
        </p:nvSpPr>
        <p:spPr bwMode="auto">
          <a:xfrm>
            <a:off x="4724400" y="3810000"/>
            <a:ext cx="1912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a:solidFill>
                  <a:srgbClr val="FF0000"/>
                </a:solidFill>
                <a:latin typeface="Comic Sans MS" pitchFamily="66" charset="0"/>
              </a:rPr>
              <a:t>Federalist</a:t>
            </a:r>
          </a:p>
        </p:txBody>
      </p:sp>
    </p:spTree>
    <p:extLst>
      <p:ext uri="{BB962C8B-B14F-4D97-AF65-F5344CB8AC3E}">
        <p14:creationId xmlns:p14="http://schemas.microsoft.com/office/powerpoint/2010/main" val="172083815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5136"/>
                                        </p:tgtEl>
                                        <p:attrNameLst>
                                          <p:attrName>style.visibility</p:attrName>
                                        </p:attrNameLst>
                                      </p:cBhvr>
                                      <p:to>
                                        <p:strVal val="visible"/>
                                      </p:to>
                                    </p:set>
                                    <p:anim calcmode="discrete" valueType="clr">
                                      <p:cBhvr override="childStyle">
                                        <p:cTn id="7" dur="80"/>
                                        <p:tgtEl>
                                          <p:spTgt spid="513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5136"/>
                                        </p:tgtEl>
                                        <p:attrNameLst>
                                          <p:attrName>fillcolor</p:attrName>
                                        </p:attrNameLst>
                                      </p:cBhvr>
                                      <p:tavLst>
                                        <p:tav tm="0">
                                          <p:val>
                                            <p:clrVal>
                                              <a:schemeClr val="accent2"/>
                                            </p:clrVal>
                                          </p:val>
                                        </p:tav>
                                        <p:tav tm="50000">
                                          <p:val>
                                            <p:clrVal>
                                              <a:schemeClr val="hlink"/>
                                            </p:clrVal>
                                          </p:val>
                                        </p:tav>
                                      </p:tavLst>
                                    </p:anim>
                                    <p:set>
                                      <p:cBhvr>
                                        <p:cTn id="9" dur="80"/>
                                        <p:tgtEl>
                                          <p:spTgt spid="5136"/>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5" presetClass="entr" presetSubtype="10" fill="hold" grpId="0" nodeType="clickEffect">
                                  <p:stCondLst>
                                    <p:cond delay="0"/>
                                  </p:stCondLst>
                                  <p:childTnLst>
                                    <p:set>
                                      <p:cBhvr>
                                        <p:cTn id="13" dur="1" fill="hold">
                                          <p:stCondLst>
                                            <p:cond delay="0"/>
                                          </p:stCondLst>
                                        </p:cTn>
                                        <p:tgtEl>
                                          <p:spTgt spid="5133"/>
                                        </p:tgtEl>
                                        <p:attrNameLst>
                                          <p:attrName>style.visibility</p:attrName>
                                        </p:attrNameLst>
                                      </p:cBhvr>
                                      <p:to>
                                        <p:strVal val="visible"/>
                                      </p:to>
                                    </p:set>
                                    <p:animEffect transition="in" filter="checkerboard(across)">
                                      <p:cBhvr>
                                        <p:cTn id="14" dur="500"/>
                                        <p:tgtEl>
                                          <p:spTgt spid="513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5137"/>
                                        </p:tgtEl>
                                        <p:attrNameLst>
                                          <p:attrName>style.visibility</p:attrName>
                                        </p:attrNameLst>
                                      </p:cBhvr>
                                      <p:to>
                                        <p:strVal val="visible"/>
                                      </p:to>
                                    </p:set>
                                    <p:anim calcmode="discrete" valueType="clr">
                                      <p:cBhvr override="childStyle">
                                        <p:cTn id="19" dur="80"/>
                                        <p:tgtEl>
                                          <p:spTgt spid="5137"/>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5137"/>
                                        </p:tgtEl>
                                        <p:attrNameLst>
                                          <p:attrName>fillcolor</p:attrName>
                                        </p:attrNameLst>
                                      </p:cBhvr>
                                      <p:tavLst>
                                        <p:tav tm="0">
                                          <p:val>
                                            <p:clrVal>
                                              <a:schemeClr val="accent2"/>
                                            </p:clrVal>
                                          </p:val>
                                        </p:tav>
                                        <p:tav tm="50000">
                                          <p:val>
                                            <p:clrVal>
                                              <a:schemeClr val="hlink"/>
                                            </p:clrVal>
                                          </p:val>
                                        </p:tav>
                                      </p:tavLst>
                                    </p:anim>
                                    <p:set>
                                      <p:cBhvr>
                                        <p:cTn id="21" dur="80"/>
                                        <p:tgtEl>
                                          <p:spTgt spid="513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3" grpId="0"/>
      <p:bldP spid="5136" grpId="0"/>
      <p:bldP spid="5137"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6" name="Text Box 4"/>
          <p:cNvSpPr txBox="1">
            <a:spLocks noChangeArrowheads="1"/>
          </p:cNvSpPr>
          <p:nvPr/>
        </p:nvSpPr>
        <p:spPr bwMode="auto">
          <a:xfrm>
            <a:off x="0" y="990600"/>
            <a:ext cx="9144000" cy="3084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a:solidFill>
                  <a:schemeClr val="tx1"/>
                </a:solidFill>
                <a:latin typeface="Arial" charset="0"/>
              </a:defRPr>
            </a:lvl1pPr>
            <a:lvl2pPr marL="800100" indent="-342900">
              <a:defRPr>
                <a:solidFill>
                  <a:schemeClr val="tx1"/>
                </a:solidFill>
                <a:latin typeface="Arial" charset="0"/>
              </a:defRPr>
            </a:lvl2pPr>
            <a:lvl3pPr marL="1257300" indent="-342900">
              <a:defRPr>
                <a:solidFill>
                  <a:schemeClr val="tx1"/>
                </a:solidFill>
                <a:latin typeface="Arial" charset="0"/>
              </a:defRPr>
            </a:lvl3pPr>
            <a:lvl4pPr marL="1714500" indent="-342900">
              <a:defRPr>
                <a:solidFill>
                  <a:schemeClr val="tx1"/>
                </a:solidFill>
                <a:latin typeface="Arial" charset="0"/>
              </a:defRPr>
            </a:lvl4pPr>
            <a:lvl5pPr marL="2171700" indent="-342900">
              <a:defRPr>
                <a:solidFill>
                  <a:schemeClr val="tx1"/>
                </a:solidFill>
                <a:latin typeface="Arial" charset="0"/>
              </a:defRPr>
            </a:lvl5pPr>
            <a:lvl6pPr marL="2628900" indent="-342900" fontAlgn="base">
              <a:spcBef>
                <a:spcPct val="0"/>
              </a:spcBef>
              <a:spcAft>
                <a:spcPct val="0"/>
              </a:spcAft>
              <a:defRPr>
                <a:solidFill>
                  <a:schemeClr val="tx1"/>
                </a:solidFill>
                <a:latin typeface="Arial" charset="0"/>
              </a:defRPr>
            </a:lvl6pPr>
            <a:lvl7pPr marL="3086100" indent="-342900" fontAlgn="base">
              <a:spcBef>
                <a:spcPct val="0"/>
              </a:spcBef>
              <a:spcAft>
                <a:spcPct val="0"/>
              </a:spcAft>
              <a:defRPr>
                <a:solidFill>
                  <a:schemeClr val="tx1"/>
                </a:solidFill>
                <a:latin typeface="Arial" charset="0"/>
              </a:defRPr>
            </a:lvl7pPr>
            <a:lvl8pPr marL="3543300" indent="-342900" fontAlgn="base">
              <a:spcBef>
                <a:spcPct val="0"/>
              </a:spcBef>
              <a:spcAft>
                <a:spcPct val="0"/>
              </a:spcAft>
              <a:defRPr>
                <a:solidFill>
                  <a:schemeClr val="tx1"/>
                </a:solidFill>
                <a:latin typeface="Arial" charset="0"/>
              </a:defRPr>
            </a:lvl8pPr>
            <a:lvl9pPr marL="4000500" indent="-342900" fontAlgn="base">
              <a:spcBef>
                <a:spcPct val="0"/>
              </a:spcBef>
              <a:spcAft>
                <a:spcPct val="0"/>
              </a:spcAft>
              <a:defRPr>
                <a:solidFill>
                  <a:schemeClr val="tx1"/>
                </a:solidFill>
                <a:latin typeface="Arial" charset="0"/>
              </a:defRPr>
            </a:lvl9pPr>
          </a:lstStyle>
          <a:p>
            <a:pPr fontAlgn="base">
              <a:spcBef>
                <a:spcPct val="50000"/>
              </a:spcBef>
              <a:spcAft>
                <a:spcPct val="0"/>
              </a:spcAft>
            </a:pPr>
            <a:r>
              <a:rPr lang="en-US" sz="2800" b="1">
                <a:solidFill>
                  <a:srgbClr val="000000"/>
                </a:solidFill>
                <a:latin typeface="Pooh" pitchFamily="2" charset="0"/>
              </a:rPr>
              <a:t>3. John Marshall</a:t>
            </a:r>
          </a:p>
          <a:p>
            <a:pPr fontAlgn="base">
              <a:spcBef>
                <a:spcPct val="50000"/>
              </a:spcBef>
              <a:spcAft>
                <a:spcPct val="0"/>
              </a:spcAft>
              <a:buFontTx/>
              <a:buChar char="•"/>
            </a:pPr>
            <a:r>
              <a:rPr lang="en-US" sz="2800">
                <a:solidFill>
                  <a:srgbClr val="000000"/>
                </a:solidFill>
                <a:latin typeface="Times New Roman" pitchFamily="18" charset="0"/>
              </a:rPr>
              <a:t>Virginia planter</a:t>
            </a:r>
          </a:p>
          <a:p>
            <a:pPr fontAlgn="base">
              <a:spcBef>
                <a:spcPct val="50000"/>
              </a:spcBef>
              <a:spcAft>
                <a:spcPct val="0"/>
              </a:spcAft>
              <a:buFontTx/>
              <a:buChar char="•"/>
            </a:pPr>
            <a:r>
              <a:rPr lang="en-US" sz="2800">
                <a:solidFill>
                  <a:srgbClr val="000000"/>
                </a:solidFill>
                <a:latin typeface="Times New Roman" pitchFamily="18" charset="0"/>
              </a:rPr>
              <a:t>College graduate</a:t>
            </a:r>
          </a:p>
          <a:p>
            <a:pPr fontAlgn="base">
              <a:spcBef>
                <a:spcPct val="50000"/>
              </a:spcBef>
              <a:spcAft>
                <a:spcPct val="0"/>
              </a:spcAft>
              <a:buFontTx/>
              <a:buChar char="•"/>
            </a:pPr>
            <a:r>
              <a:rPr lang="en-US" sz="2800">
                <a:solidFill>
                  <a:srgbClr val="000000"/>
                </a:solidFill>
                <a:latin typeface="Times New Roman" pitchFamily="18" charset="0"/>
              </a:rPr>
              <a:t>Future Chief Justice of the Supreme Court</a:t>
            </a:r>
          </a:p>
          <a:p>
            <a:pPr fontAlgn="base">
              <a:spcBef>
                <a:spcPct val="50000"/>
              </a:spcBef>
              <a:spcAft>
                <a:spcPct val="0"/>
              </a:spcAft>
              <a:buFontTx/>
              <a:buChar char="•"/>
            </a:pPr>
            <a:r>
              <a:rPr lang="en-US" sz="2800">
                <a:solidFill>
                  <a:srgbClr val="000000"/>
                </a:solidFill>
                <a:latin typeface="Times New Roman" pitchFamily="18" charset="0"/>
              </a:rPr>
              <a:t>Believed that the judicial branch was too weak</a:t>
            </a:r>
          </a:p>
        </p:txBody>
      </p:sp>
      <p:sp>
        <p:nvSpPr>
          <p:cNvPr id="13318" name="Text Box 6"/>
          <p:cNvSpPr txBox="1">
            <a:spLocks noChangeArrowheads="1"/>
          </p:cNvSpPr>
          <p:nvPr/>
        </p:nvSpPr>
        <p:spPr bwMode="auto">
          <a:xfrm>
            <a:off x="0" y="4572000"/>
            <a:ext cx="42672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000000"/>
                </a:solidFill>
                <a:latin typeface="Pooh" pitchFamily="2" charset="0"/>
              </a:rPr>
              <a:t>4. Hans Gruber</a:t>
            </a:r>
          </a:p>
          <a:p>
            <a:pPr fontAlgn="base">
              <a:spcBef>
                <a:spcPct val="50000"/>
              </a:spcBef>
              <a:spcAft>
                <a:spcPct val="0"/>
              </a:spcAft>
              <a:buFontTx/>
              <a:buChar char="•"/>
            </a:pPr>
            <a:r>
              <a:rPr lang="en-US" sz="2800">
                <a:solidFill>
                  <a:srgbClr val="000000"/>
                </a:solidFill>
                <a:latin typeface="Times New Roman" pitchFamily="18" charset="0"/>
              </a:rPr>
              <a:t> German immigrant</a:t>
            </a:r>
          </a:p>
          <a:p>
            <a:pPr fontAlgn="base">
              <a:spcBef>
                <a:spcPct val="50000"/>
              </a:spcBef>
              <a:spcAft>
                <a:spcPct val="0"/>
              </a:spcAft>
              <a:buFontTx/>
              <a:buChar char="•"/>
            </a:pPr>
            <a:r>
              <a:rPr lang="en-US" sz="2800">
                <a:solidFill>
                  <a:srgbClr val="000000"/>
                </a:solidFill>
                <a:latin typeface="Times New Roman" pitchFamily="18" charset="0"/>
              </a:rPr>
              <a:t> Pennsylvania farmer</a:t>
            </a:r>
          </a:p>
        </p:txBody>
      </p:sp>
      <p:sp>
        <p:nvSpPr>
          <p:cNvPr id="13319" name="Rectangle 7"/>
          <p:cNvSpPr>
            <a:spLocks noChangeArrowheads="1"/>
          </p:cNvSpPr>
          <p:nvPr/>
        </p:nvSpPr>
        <p:spPr bwMode="auto">
          <a:xfrm>
            <a:off x="0" y="0"/>
            <a:ext cx="9144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800" b="1">
                <a:solidFill>
                  <a:srgbClr val="000000"/>
                </a:solidFill>
                <a:latin typeface="Comic Sans MS" pitchFamily="66" charset="0"/>
              </a:rPr>
              <a:t>Am I a</a:t>
            </a:r>
            <a:r>
              <a:rPr lang="en-US" sz="2800" b="1">
                <a:solidFill>
                  <a:srgbClr val="CC3300"/>
                </a:solidFill>
                <a:latin typeface="Comic Sans MS" pitchFamily="66" charset="0"/>
              </a:rPr>
              <a:t> </a:t>
            </a:r>
            <a:r>
              <a:rPr lang="en-US" sz="2800" b="1">
                <a:solidFill>
                  <a:srgbClr val="FF0000"/>
                </a:solidFill>
                <a:latin typeface="Comic Sans MS" pitchFamily="66" charset="0"/>
              </a:rPr>
              <a:t>Federalist</a:t>
            </a:r>
            <a:r>
              <a:rPr lang="en-US" sz="2800" b="1">
                <a:solidFill>
                  <a:srgbClr val="CC3300"/>
                </a:solidFill>
                <a:latin typeface="Comic Sans MS" pitchFamily="66" charset="0"/>
              </a:rPr>
              <a:t> </a:t>
            </a:r>
            <a:r>
              <a:rPr lang="en-US" sz="2800" b="1">
                <a:solidFill>
                  <a:srgbClr val="000000"/>
                </a:solidFill>
                <a:latin typeface="Comic Sans MS" pitchFamily="66" charset="0"/>
              </a:rPr>
              <a:t>or a</a:t>
            </a:r>
            <a:r>
              <a:rPr lang="en-US" sz="2800" b="1">
                <a:solidFill>
                  <a:srgbClr val="CC3300"/>
                </a:solidFill>
                <a:latin typeface="Comic Sans MS" pitchFamily="66" charset="0"/>
              </a:rPr>
              <a:t> </a:t>
            </a:r>
            <a:r>
              <a:rPr lang="en-US" sz="2800" b="1">
                <a:solidFill>
                  <a:srgbClr val="333399"/>
                </a:solidFill>
                <a:latin typeface="Comic Sans MS" pitchFamily="66" charset="0"/>
              </a:rPr>
              <a:t>Republican</a:t>
            </a:r>
            <a:r>
              <a:rPr lang="en-US" sz="2800" b="1">
                <a:solidFill>
                  <a:srgbClr val="000000"/>
                </a:solidFill>
                <a:latin typeface="Comic Sans MS" pitchFamily="66" charset="0"/>
              </a:rPr>
              <a:t>?</a:t>
            </a:r>
          </a:p>
        </p:txBody>
      </p:sp>
      <p:sp>
        <p:nvSpPr>
          <p:cNvPr id="13320" name="Line 8"/>
          <p:cNvSpPr>
            <a:spLocks noChangeShapeType="1"/>
          </p:cNvSpPr>
          <p:nvPr/>
        </p:nvSpPr>
        <p:spPr bwMode="auto">
          <a:xfrm>
            <a:off x="0" y="685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3321" name="Text Box 9"/>
          <p:cNvSpPr txBox="1">
            <a:spLocks noChangeArrowheads="1"/>
          </p:cNvSpPr>
          <p:nvPr/>
        </p:nvSpPr>
        <p:spPr bwMode="auto">
          <a:xfrm>
            <a:off x="4648200" y="45720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333399"/>
                </a:solidFill>
                <a:latin typeface="Comic Sans MS" pitchFamily="66" charset="0"/>
              </a:rPr>
              <a:t>Republican</a:t>
            </a:r>
          </a:p>
        </p:txBody>
      </p:sp>
      <p:sp>
        <p:nvSpPr>
          <p:cNvPr id="13322" name="Rectangle 10"/>
          <p:cNvSpPr>
            <a:spLocks noChangeArrowheads="1"/>
          </p:cNvSpPr>
          <p:nvPr/>
        </p:nvSpPr>
        <p:spPr bwMode="auto">
          <a:xfrm>
            <a:off x="4648200" y="990600"/>
            <a:ext cx="1912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a:solidFill>
                  <a:srgbClr val="FF0000"/>
                </a:solidFill>
                <a:latin typeface="Comic Sans MS" pitchFamily="66" charset="0"/>
              </a:rPr>
              <a:t>Federalist</a:t>
            </a:r>
          </a:p>
        </p:txBody>
      </p:sp>
    </p:spTree>
    <p:extLst>
      <p:ext uri="{BB962C8B-B14F-4D97-AF65-F5344CB8AC3E}">
        <p14:creationId xmlns:p14="http://schemas.microsoft.com/office/powerpoint/2010/main" val="156840099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3322"/>
                                        </p:tgtEl>
                                        <p:attrNameLst>
                                          <p:attrName>style.visibility</p:attrName>
                                        </p:attrNameLst>
                                      </p:cBhvr>
                                      <p:to>
                                        <p:strVal val="visible"/>
                                      </p:to>
                                    </p:set>
                                    <p:anim calcmode="discrete" valueType="clr">
                                      <p:cBhvr override="childStyle">
                                        <p:cTn id="7" dur="80"/>
                                        <p:tgtEl>
                                          <p:spTgt spid="13322"/>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3322"/>
                                        </p:tgtEl>
                                        <p:attrNameLst>
                                          <p:attrName>fillcolor</p:attrName>
                                        </p:attrNameLst>
                                      </p:cBhvr>
                                      <p:tavLst>
                                        <p:tav tm="0">
                                          <p:val>
                                            <p:clrVal>
                                              <a:schemeClr val="accent2"/>
                                            </p:clrVal>
                                          </p:val>
                                        </p:tav>
                                        <p:tav tm="50000">
                                          <p:val>
                                            <p:clrVal>
                                              <a:schemeClr val="hlink"/>
                                            </p:clrVal>
                                          </p:val>
                                        </p:tav>
                                      </p:tavLst>
                                    </p:anim>
                                    <p:set>
                                      <p:cBhvr>
                                        <p:cTn id="9" dur="80"/>
                                        <p:tgtEl>
                                          <p:spTgt spid="13322"/>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3318"/>
                                        </p:tgtEl>
                                        <p:attrNameLst>
                                          <p:attrName>style.visibility</p:attrName>
                                        </p:attrNameLst>
                                      </p:cBhvr>
                                      <p:to>
                                        <p:strVal val="visible"/>
                                      </p:to>
                                    </p:set>
                                    <p:animEffect transition="in" filter="box(in)">
                                      <p:cBhvr>
                                        <p:cTn id="14" dur="500"/>
                                        <p:tgtEl>
                                          <p:spTgt spid="13318"/>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3321"/>
                                        </p:tgtEl>
                                        <p:attrNameLst>
                                          <p:attrName>style.visibility</p:attrName>
                                        </p:attrNameLst>
                                      </p:cBhvr>
                                      <p:to>
                                        <p:strVal val="visible"/>
                                      </p:to>
                                    </p:set>
                                    <p:anim calcmode="discrete" valueType="clr">
                                      <p:cBhvr override="childStyle">
                                        <p:cTn id="19" dur="80"/>
                                        <p:tgtEl>
                                          <p:spTgt spid="13321"/>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3321"/>
                                        </p:tgtEl>
                                        <p:attrNameLst>
                                          <p:attrName>fillcolor</p:attrName>
                                        </p:attrNameLst>
                                      </p:cBhvr>
                                      <p:tavLst>
                                        <p:tav tm="0">
                                          <p:val>
                                            <p:clrVal>
                                              <a:schemeClr val="accent2"/>
                                            </p:clrVal>
                                          </p:val>
                                        </p:tav>
                                        <p:tav tm="50000">
                                          <p:val>
                                            <p:clrVal>
                                              <a:schemeClr val="hlink"/>
                                            </p:clrVal>
                                          </p:val>
                                        </p:tav>
                                      </p:tavLst>
                                    </p:anim>
                                    <p:set>
                                      <p:cBhvr>
                                        <p:cTn id="21" dur="80"/>
                                        <p:tgtEl>
                                          <p:spTgt spid="13321"/>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8" grpId="0"/>
      <p:bldP spid="13321" grpId="0"/>
      <p:bldP spid="13322"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Text Box 5"/>
          <p:cNvSpPr txBox="1">
            <a:spLocks noChangeArrowheads="1"/>
          </p:cNvSpPr>
          <p:nvPr/>
        </p:nvSpPr>
        <p:spPr bwMode="auto">
          <a:xfrm>
            <a:off x="0" y="3886200"/>
            <a:ext cx="42672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000000"/>
                </a:solidFill>
                <a:latin typeface="Pooh" pitchFamily="2" charset="0"/>
              </a:rPr>
              <a:t>6. James Prescott</a:t>
            </a:r>
          </a:p>
          <a:p>
            <a:pPr fontAlgn="base">
              <a:spcBef>
                <a:spcPct val="50000"/>
              </a:spcBef>
              <a:spcAft>
                <a:spcPct val="0"/>
              </a:spcAft>
              <a:buFontTx/>
              <a:buChar char="•"/>
            </a:pPr>
            <a:r>
              <a:rPr lang="en-US" sz="2800">
                <a:solidFill>
                  <a:srgbClr val="000000"/>
                </a:solidFill>
                <a:latin typeface="Times New Roman" pitchFamily="18" charset="0"/>
              </a:rPr>
              <a:t> Banker from Delaware</a:t>
            </a:r>
          </a:p>
          <a:p>
            <a:pPr fontAlgn="base">
              <a:spcBef>
                <a:spcPct val="50000"/>
              </a:spcBef>
              <a:spcAft>
                <a:spcPct val="0"/>
              </a:spcAft>
              <a:buFontTx/>
              <a:buChar char="•"/>
            </a:pPr>
            <a:r>
              <a:rPr lang="en-US" sz="2800">
                <a:solidFill>
                  <a:srgbClr val="000000"/>
                </a:solidFill>
                <a:latin typeface="Times New Roman" pitchFamily="18" charset="0"/>
              </a:rPr>
              <a:t> Member of the Delaware state legislature</a:t>
            </a:r>
          </a:p>
        </p:txBody>
      </p:sp>
      <p:sp>
        <p:nvSpPr>
          <p:cNvPr id="12295" name="Rectangle 7"/>
          <p:cNvSpPr>
            <a:spLocks noChangeArrowheads="1"/>
          </p:cNvSpPr>
          <p:nvPr/>
        </p:nvSpPr>
        <p:spPr bwMode="auto">
          <a:xfrm>
            <a:off x="0" y="0"/>
            <a:ext cx="9144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800" b="1">
                <a:solidFill>
                  <a:srgbClr val="000000"/>
                </a:solidFill>
                <a:latin typeface="Comic Sans MS" pitchFamily="66" charset="0"/>
              </a:rPr>
              <a:t>Am I a</a:t>
            </a:r>
            <a:r>
              <a:rPr lang="en-US" sz="2800" b="1">
                <a:solidFill>
                  <a:srgbClr val="CC3300"/>
                </a:solidFill>
                <a:latin typeface="Comic Sans MS" pitchFamily="66" charset="0"/>
              </a:rPr>
              <a:t> </a:t>
            </a:r>
            <a:r>
              <a:rPr lang="en-US" sz="2800" b="1">
                <a:solidFill>
                  <a:srgbClr val="FF0000"/>
                </a:solidFill>
                <a:latin typeface="Comic Sans MS" pitchFamily="66" charset="0"/>
              </a:rPr>
              <a:t>Federalist</a:t>
            </a:r>
            <a:r>
              <a:rPr lang="en-US" sz="2800" b="1">
                <a:solidFill>
                  <a:srgbClr val="CC3300"/>
                </a:solidFill>
                <a:latin typeface="Comic Sans MS" pitchFamily="66" charset="0"/>
              </a:rPr>
              <a:t> </a:t>
            </a:r>
            <a:r>
              <a:rPr lang="en-US" sz="2800" b="1">
                <a:solidFill>
                  <a:srgbClr val="000000"/>
                </a:solidFill>
                <a:latin typeface="Comic Sans MS" pitchFamily="66" charset="0"/>
              </a:rPr>
              <a:t>or a</a:t>
            </a:r>
            <a:r>
              <a:rPr lang="en-US" sz="2800" b="1">
                <a:solidFill>
                  <a:srgbClr val="CC3300"/>
                </a:solidFill>
                <a:latin typeface="Comic Sans MS" pitchFamily="66" charset="0"/>
              </a:rPr>
              <a:t> </a:t>
            </a:r>
            <a:r>
              <a:rPr lang="en-US" sz="2800" b="1">
                <a:solidFill>
                  <a:srgbClr val="333399"/>
                </a:solidFill>
                <a:latin typeface="Comic Sans MS" pitchFamily="66" charset="0"/>
              </a:rPr>
              <a:t>Republican</a:t>
            </a:r>
            <a:r>
              <a:rPr lang="en-US" sz="2800" b="1">
                <a:solidFill>
                  <a:srgbClr val="000000"/>
                </a:solidFill>
                <a:latin typeface="Comic Sans MS" pitchFamily="66" charset="0"/>
              </a:rPr>
              <a:t>?</a:t>
            </a:r>
          </a:p>
        </p:txBody>
      </p:sp>
      <p:sp>
        <p:nvSpPr>
          <p:cNvPr id="12296" name="Line 8"/>
          <p:cNvSpPr>
            <a:spLocks noChangeShapeType="1"/>
          </p:cNvSpPr>
          <p:nvPr/>
        </p:nvSpPr>
        <p:spPr bwMode="auto">
          <a:xfrm>
            <a:off x="0" y="685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2297" name="Text Box 9"/>
          <p:cNvSpPr txBox="1">
            <a:spLocks noChangeArrowheads="1"/>
          </p:cNvSpPr>
          <p:nvPr/>
        </p:nvSpPr>
        <p:spPr bwMode="auto">
          <a:xfrm>
            <a:off x="0" y="990600"/>
            <a:ext cx="4267200" cy="2228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000000"/>
                </a:solidFill>
                <a:latin typeface="Pooh" pitchFamily="2" charset="0"/>
              </a:rPr>
              <a:t>5. Sally Moore</a:t>
            </a:r>
          </a:p>
          <a:p>
            <a:pPr fontAlgn="base">
              <a:spcBef>
                <a:spcPct val="50000"/>
              </a:spcBef>
              <a:spcAft>
                <a:spcPct val="0"/>
              </a:spcAft>
              <a:buFontTx/>
              <a:buChar char="•"/>
            </a:pPr>
            <a:r>
              <a:rPr lang="en-US" sz="2800">
                <a:solidFill>
                  <a:srgbClr val="000000"/>
                </a:solidFill>
                <a:latin typeface="Times New Roman" pitchFamily="18" charset="0"/>
              </a:rPr>
              <a:t> Mother of five</a:t>
            </a:r>
          </a:p>
          <a:p>
            <a:pPr fontAlgn="base">
              <a:spcBef>
                <a:spcPct val="50000"/>
              </a:spcBef>
              <a:spcAft>
                <a:spcPct val="0"/>
              </a:spcAft>
              <a:buFontTx/>
              <a:buChar char="•"/>
            </a:pPr>
            <a:r>
              <a:rPr lang="en-US" sz="2800">
                <a:solidFill>
                  <a:srgbClr val="000000"/>
                </a:solidFill>
                <a:latin typeface="Times New Roman" pitchFamily="18" charset="0"/>
              </a:rPr>
              <a:t> Employee of a Massachusetts textile mill</a:t>
            </a:r>
          </a:p>
        </p:txBody>
      </p:sp>
      <p:sp>
        <p:nvSpPr>
          <p:cNvPr id="12298" name="Text Box 10"/>
          <p:cNvSpPr txBox="1">
            <a:spLocks noChangeArrowheads="1"/>
          </p:cNvSpPr>
          <p:nvPr/>
        </p:nvSpPr>
        <p:spPr bwMode="auto">
          <a:xfrm>
            <a:off x="4800600" y="38862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333399"/>
                </a:solidFill>
                <a:latin typeface="Comic Sans MS" pitchFamily="66" charset="0"/>
              </a:rPr>
              <a:t>Republican</a:t>
            </a:r>
          </a:p>
        </p:txBody>
      </p:sp>
      <p:sp>
        <p:nvSpPr>
          <p:cNvPr id="12299" name="Rectangle 11"/>
          <p:cNvSpPr>
            <a:spLocks noChangeArrowheads="1"/>
          </p:cNvSpPr>
          <p:nvPr/>
        </p:nvSpPr>
        <p:spPr bwMode="auto">
          <a:xfrm>
            <a:off x="4724400" y="990600"/>
            <a:ext cx="1912938"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fontAlgn="base">
              <a:spcBef>
                <a:spcPct val="0"/>
              </a:spcBef>
              <a:spcAft>
                <a:spcPct val="0"/>
              </a:spcAft>
            </a:pPr>
            <a:r>
              <a:rPr lang="en-US" sz="2800" b="1">
                <a:solidFill>
                  <a:srgbClr val="FF0000"/>
                </a:solidFill>
                <a:latin typeface="Comic Sans MS" pitchFamily="66" charset="0"/>
              </a:rPr>
              <a:t>Federalist</a:t>
            </a:r>
          </a:p>
        </p:txBody>
      </p:sp>
    </p:spTree>
    <p:extLst>
      <p:ext uri="{BB962C8B-B14F-4D97-AF65-F5344CB8AC3E}">
        <p14:creationId xmlns:p14="http://schemas.microsoft.com/office/powerpoint/2010/main" val="388595044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2299"/>
                                        </p:tgtEl>
                                        <p:attrNameLst>
                                          <p:attrName>style.visibility</p:attrName>
                                        </p:attrNameLst>
                                      </p:cBhvr>
                                      <p:to>
                                        <p:strVal val="visible"/>
                                      </p:to>
                                    </p:set>
                                    <p:anim calcmode="discrete" valueType="clr">
                                      <p:cBhvr override="childStyle">
                                        <p:cTn id="7" dur="80"/>
                                        <p:tgtEl>
                                          <p:spTgt spid="12299"/>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2299"/>
                                        </p:tgtEl>
                                        <p:attrNameLst>
                                          <p:attrName>fillcolor</p:attrName>
                                        </p:attrNameLst>
                                      </p:cBhvr>
                                      <p:tavLst>
                                        <p:tav tm="0">
                                          <p:val>
                                            <p:clrVal>
                                              <a:schemeClr val="accent2"/>
                                            </p:clrVal>
                                          </p:val>
                                        </p:tav>
                                        <p:tav tm="50000">
                                          <p:val>
                                            <p:clrVal>
                                              <a:schemeClr val="hlink"/>
                                            </p:clrVal>
                                          </p:val>
                                        </p:tav>
                                      </p:tavLst>
                                    </p:anim>
                                    <p:set>
                                      <p:cBhvr>
                                        <p:cTn id="9" dur="80"/>
                                        <p:tgtEl>
                                          <p:spTgt spid="12299"/>
                                        </p:tgtEl>
                                        <p:attrNameLst>
                                          <p:attrName>fill.type</p:attrName>
                                        </p:attrNameLst>
                                      </p:cBhvr>
                                      <p:to>
                                        <p:strVal val="solid"/>
                                      </p:to>
                                    </p:set>
                                  </p:childTnLst>
                                </p:cTn>
                              </p:par>
                            </p:childTnLst>
                          </p:cTn>
                        </p:par>
                      </p:childTnLst>
                    </p:cTn>
                  </p:par>
                  <p:par>
                    <p:cTn id="10" fill="hold" nodeType="clickPar">
                      <p:stCondLst>
                        <p:cond delay="indefinite"/>
                      </p:stCondLst>
                      <p:childTnLst>
                        <p:par>
                          <p:cTn id="11" fill="hold" nodeType="withGroup">
                            <p:stCondLst>
                              <p:cond delay="0"/>
                            </p:stCondLst>
                            <p:childTnLst>
                              <p:par>
                                <p:cTn id="12" presetID="4" presetClass="entr" presetSubtype="16" fill="hold" grpId="0" nodeType="clickEffect">
                                  <p:stCondLst>
                                    <p:cond delay="0"/>
                                  </p:stCondLst>
                                  <p:childTnLst>
                                    <p:set>
                                      <p:cBhvr>
                                        <p:cTn id="13" dur="1" fill="hold">
                                          <p:stCondLst>
                                            <p:cond delay="0"/>
                                          </p:stCondLst>
                                        </p:cTn>
                                        <p:tgtEl>
                                          <p:spTgt spid="12293"/>
                                        </p:tgtEl>
                                        <p:attrNameLst>
                                          <p:attrName>style.visibility</p:attrName>
                                        </p:attrNameLst>
                                      </p:cBhvr>
                                      <p:to>
                                        <p:strVal val="visible"/>
                                      </p:to>
                                    </p:set>
                                    <p:animEffect transition="in" filter="box(in)">
                                      <p:cBhvr>
                                        <p:cTn id="14" dur="500"/>
                                        <p:tgtEl>
                                          <p:spTgt spid="12293"/>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7" presetClass="entr" presetSubtype="0" fill="hold" grpId="0" nodeType="clickEffect">
                                  <p:stCondLst>
                                    <p:cond delay="0"/>
                                  </p:stCondLst>
                                  <p:iterate type="lt">
                                    <p:tmPct val="50000"/>
                                  </p:iterate>
                                  <p:childTnLst>
                                    <p:set>
                                      <p:cBhvr>
                                        <p:cTn id="18" dur="1" fill="hold">
                                          <p:stCondLst>
                                            <p:cond delay="0"/>
                                          </p:stCondLst>
                                        </p:cTn>
                                        <p:tgtEl>
                                          <p:spTgt spid="12298"/>
                                        </p:tgtEl>
                                        <p:attrNameLst>
                                          <p:attrName>style.visibility</p:attrName>
                                        </p:attrNameLst>
                                      </p:cBhvr>
                                      <p:to>
                                        <p:strVal val="visible"/>
                                      </p:to>
                                    </p:set>
                                    <p:anim calcmode="discrete" valueType="clr">
                                      <p:cBhvr override="childStyle">
                                        <p:cTn id="19" dur="80"/>
                                        <p:tgtEl>
                                          <p:spTgt spid="12298"/>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2298"/>
                                        </p:tgtEl>
                                        <p:attrNameLst>
                                          <p:attrName>fillcolor</p:attrName>
                                        </p:attrNameLst>
                                      </p:cBhvr>
                                      <p:tavLst>
                                        <p:tav tm="0">
                                          <p:val>
                                            <p:clrVal>
                                              <a:schemeClr val="accent2"/>
                                            </p:clrVal>
                                          </p:val>
                                        </p:tav>
                                        <p:tav tm="50000">
                                          <p:val>
                                            <p:clrVal>
                                              <a:schemeClr val="hlink"/>
                                            </p:clrVal>
                                          </p:val>
                                        </p:tav>
                                      </p:tavLst>
                                    </p:anim>
                                    <p:set>
                                      <p:cBhvr>
                                        <p:cTn id="21" dur="80"/>
                                        <p:tgtEl>
                                          <p:spTgt spid="1229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3" grpId="0"/>
      <p:bldP spid="12298" grpId="0"/>
      <p:bldP spid="12299"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Text Box 3"/>
          <p:cNvSpPr txBox="1">
            <a:spLocks noChangeArrowheads="1"/>
          </p:cNvSpPr>
          <p:nvPr/>
        </p:nvSpPr>
        <p:spPr bwMode="auto">
          <a:xfrm>
            <a:off x="0" y="1219200"/>
            <a:ext cx="4267200" cy="26558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000000"/>
                </a:solidFill>
                <a:latin typeface="Pooh" pitchFamily="2" charset="0"/>
              </a:rPr>
              <a:t>7. Mary Worthington</a:t>
            </a:r>
          </a:p>
          <a:p>
            <a:pPr fontAlgn="base">
              <a:spcBef>
                <a:spcPct val="50000"/>
              </a:spcBef>
              <a:spcAft>
                <a:spcPct val="0"/>
              </a:spcAft>
              <a:buFontTx/>
              <a:buChar char="•"/>
            </a:pPr>
            <a:r>
              <a:rPr lang="en-US" sz="2800">
                <a:solidFill>
                  <a:srgbClr val="000000"/>
                </a:solidFill>
                <a:latin typeface="Times New Roman" pitchFamily="18" charset="0"/>
              </a:rPr>
              <a:t> Merchant from South Carolina</a:t>
            </a:r>
          </a:p>
          <a:p>
            <a:pPr fontAlgn="base">
              <a:spcBef>
                <a:spcPct val="50000"/>
              </a:spcBef>
              <a:spcAft>
                <a:spcPct val="0"/>
              </a:spcAft>
              <a:buFontTx/>
              <a:buChar char="•"/>
            </a:pPr>
            <a:r>
              <a:rPr lang="en-US" sz="2800">
                <a:solidFill>
                  <a:srgbClr val="000000"/>
                </a:solidFill>
                <a:latin typeface="Times New Roman" pitchFamily="18" charset="0"/>
              </a:rPr>
              <a:t> Sells mainly European products</a:t>
            </a:r>
          </a:p>
        </p:txBody>
      </p:sp>
      <p:sp>
        <p:nvSpPr>
          <p:cNvPr id="15364" name="Rectangle 4"/>
          <p:cNvSpPr>
            <a:spLocks noChangeArrowheads="1"/>
          </p:cNvSpPr>
          <p:nvPr/>
        </p:nvSpPr>
        <p:spPr bwMode="auto">
          <a:xfrm>
            <a:off x="0" y="0"/>
            <a:ext cx="9144000" cy="71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lstStyle/>
          <a:p>
            <a:pPr algn="ctr" fontAlgn="base">
              <a:spcBef>
                <a:spcPct val="0"/>
              </a:spcBef>
              <a:spcAft>
                <a:spcPct val="0"/>
              </a:spcAft>
            </a:pPr>
            <a:r>
              <a:rPr lang="en-US" sz="2800" b="1">
                <a:solidFill>
                  <a:srgbClr val="000000"/>
                </a:solidFill>
                <a:latin typeface="Comic Sans MS" pitchFamily="66" charset="0"/>
              </a:rPr>
              <a:t>Am I a</a:t>
            </a:r>
            <a:r>
              <a:rPr lang="en-US" sz="2800" b="1">
                <a:solidFill>
                  <a:srgbClr val="CC3300"/>
                </a:solidFill>
                <a:latin typeface="Comic Sans MS" pitchFamily="66" charset="0"/>
              </a:rPr>
              <a:t> </a:t>
            </a:r>
            <a:r>
              <a:rPr lang="en-US" sz="2800" b="1">
                <a:solidFill>
                  <a:srgbClr val="FF0000"/>
                </a:solidFill>
                <a:latin typeface="Comic Sans MS" pitchFamily="66" charset="0"/>
              </a:rPr>
              <a:t>Federalist</a:t>
            </a:r>
            <a:r>
              <a:rPr lang="en-US" sz="2800" b="1">
                <a:solidFill>
                  <a:srgbClr val="CC3300"/>
                </a:solidFill>
                <a:latin typeface="Comic Sans MS" pitchFamily="66" charset="0"/>
              </a:rPr>
              <a:t> </a:t>
            </a:r>
            <a:r>
              <a:rPr lang="en-US" sz="2800" b="1">
                <a:solidFill>
                  <a:srgbClr val="000000"/>
                </a:solidFill>
                <a:latin typeface="Comic Sans MS" pitchFamily="66" charset="0"/>
              </a:rPr>
              <a:t>or a</a:t>
            </a:r>
            <a:r>
              <a:rPr lang="en-US" sz="2800" b="1">
                <a:solidFill>
                  <a:srgbClr val="CC3300"/>
                </a:solidFill>
                <a:latin typeface="Comic Sans MS" pitchFamily="66" charset="0"/>
              </a:rPr>
              <a:t> </a:t>
            </a:r>
            <a:r>
              <a:rPr lang="en-US" sz="2800" b="1">
                <a:solidFill>
                  <a:srgbClr val="333399"/>
                </a:solidFill>
                <a:latin typeface="Comic Sans MS" pitchFamily="66" charset="0"/>
              </a:rPr>
              <a:t>Republican</a:t>
            </a:r>
            <a:r>
              <a:rPr lang="en-US" sz="2800" b="1">
                <a:solidFill>
                  <a:srgbClr val="000000"/>
                </a:solidFill>
                <a:latin typeface="Comic Sans MS" pitchFamily="66" charset="0"/>
              </a:rPr>
              <a:t>?</a:t>
            </a:r>
          </a:p>
        </p:txBody>
      </p:sp>
      <p:sp>
        <p:nvSpPr>
          <p:cNvPr id="15365" name="Line 5"/>
          <p:cNvSpPr>
            <a:spLocks noChangeShapeType="1"/>
          </p:cNvSpPr>
          <p:nvPr/>
        </p:nvSpPr>
        <p:spPr bwMode="auto">
          <a:xfrm>
            <a:off x="0" y="685800"/>
            <a:ext cx="91440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fontAlgn="base">
              <a:spcBef>
                <a:spcPct val="0"/>
              </a:spcBef>
              <a:spcAft>
                <a:spcPct val="0"/>
              </a:spcAft>
            </a:pPr>
            <a:endParaRPr lang="en-US">
              <a:solidFill>
                <a:srgbClr val="000000"/>
              </a:solidFill>
            </a:endParaRPr>
          </a:p>
        </p:txBody>
      </p:sp>
      <p:sp>
        <p:nvSpPr>
          <p:cNvPr id="15366" name="Text Box 6"/>
          <p:cNvSpPr txBox="1">
            <a:spLocks noChangeArrowheads="1"/>
          </p:cNvSpPr>
          <p:nvPr/>
        </p:nvSpPr>
        <p:spPr bwMode="auto">
          <a:xfrm>
            <a:off x="4648200" y="1295400"/>
            <a:ext cx="2286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fontAlgn="base">
              <a:spcBef>
                <a:spcPct val="50000"/>
              </a:spcBef>
              <a:spcAft>
                <a:spcPct val="0"/>
              </a:spcAft>
            </a:pPr>
            <a:r>
              <a:rPr lang="en-US" sz="2800" b="1">
                <a:solidFill>
                  <a:srgbClr val="333399"/>
                </a:solidFill>
                <a:latin typeface="Comic Sans MS" pitchFamily="66" charset="0"/>
              </a:rPr>
              <a:t>Republican</a:t>
            </a:r>
          </a:p>
        </p:txBody>
      </p:sp>
    </p:spTree>
    <p:extLst>
      <p:ext uri="{BB962C8B-B14F-4D97-AF65-F5344CB8AC3E}">
        <p14:creationId xmlns:p14="http://schemas.microsoft.com/office/powerpoint/2010/main" val="27929863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7" presetClass="entr" presetSubtype="0" fill="hold" grpId="0" nodeType="clickEffect">
                                  <p:stCondLst>
                                    <p:cond delay="0"/>
                                  </p:stCondLst>
                                  <p:iterate type="lt">
                                    <p:tmPct val="50000"/>
                                  </p:iterate>
                                  <p:childTnLst>
                                    <p:set>
                                      <p:cBhvr>
                                        <p:cTn id="6" dur="1" fill="hold">
                                          <p:stCondLst>
                                            <p:cond delay="0"/>
                                          </p:stCondLst>
                                        </p:cTn>
                                        <p:tgtEl>
                                          <p:spTgt spid="15366"/>
                                        </p:tgtEl>
                                        <p:attrNameLst>
                                          <p:attrName>style.visibility</p:attrName>
                                        </p:attrNameLst>
                                      </p:cBhvr>
                                      <p:to>
                                        <p:strVal val="visible"/>
                                      </p:to>
                                    </p:set>
                                    <p:anim calcmode="discrete" valueType="clr">
                                      <p:cBhvr override="childStyle">
                                        <p:cTn id="7" dur="80"/>
                                        <p:tgtEl>
                                          <p:spTgt spid="15366"/>
                                        </p:tgtEl>
                                        <p:attrNameLst>
                                          <p:attrName>style.color</p:attrName>
                                        </p:attrNameLst>
                                      </p:cBhvr>
                                      <p:tavLst>
                                        <p:tav tm="0">
                                          <p:val>
                                            <p:clrVal>
                                              <a:schemeClr val="accent2"/>
                                            </p:clrVal>
                                          </p:val>
                                        </p:tav>
                                        <p:tav tm="50000">
                                          <p:val>
                                            <p:clrVal>
                                              <a:schemeClr val="hlink"/>
                                            </p:clrVal>
                                          </p:val>
                                        </p:tav>
                                      </p:tavLst>
                                    </p:anim>
                                    <p:anim calcmode="discrete" valueType="clr">
                                      <p:cBhvr>
                                        <p:cTn id="8" dur="80"/>
                                        <p:tgtEl>
                                          <p:spTgt spid="15366"/>
                                        </p:tgtEl>
                                        <p:attrNameLst>
                                          <p:attrName>fillcolor</p:attrName>
                                        </p:attrNameLst>
                                      </p:cBhvr>
                                      <p:tavLst>
                                        <p:tav tm="0">
                                          <p:val>
                                            <p:clrVal>
                                              <a:schemeClr val="accent2"/>
                                            </p:clrVal>
                                          </p:val>
                                        </p:tav>
                                        <p:tav tm="50000">
                                          <p:val>
                                            <p:clrVal>
                                              <a:schemeClr val="hlink"/>
                                            </p:clrVal>
                                          </p:val>
                                        </p:tav>
                                      </p:tavLst>
                                    </p:anim>
                                    <p:set>
                                      <p:cBhvr>
                                        <p:cTn id="9" dur="80"/>
                                        <p:tgtEl>
                                          <p:spTgt spid="153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6"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Section 3:  Challenges for the New Nation</a:t>
            </a:r>
            <a:endParaRPr lang="en-US" dirty="0"/>
          </a:p>
        </p:txBody>
      </p:sp>
      <p:sp>
        <p:nvSpPr>
          <p:cNvPr id="3" name="Content Placeholder 2"/>
          <p:cNvSpPr>
            <a:spLocks noGrp="1"/>
          </p:cNvSpPr>
          <p:nvPr>
            <p:ph idx="1"/>
          </p:nvPr>
        </p:nvSpPr>
        <p:spPr/>
        <p:txBody>
          <a:bodyPr>
            <a:normAutofit fontScale="92500" lnSpcReduction="20000"/>
          </a:bodyPr>
          <a:lstStyle/>
          <a:p>
            <a:r>
              <a:rPr lang="en-US" sz="2000" dirty="0" smtClean="0"/>
              <a:t>French Revolution:  1789:  US had served as a model, rebellion against the king, wanted a </a:t>
            </a:r>
            <a:r>
              <a:rPr lang="en-US" sz="2000" u="sng" dirty="0" smtClean="0"/>
              <a:t>republican government</a:t>
            </a:r>
          </a:p>
          <a:p>
            <a:r>
              <a:rPr lang="en-US" sz="2000" dirty="0"/>
              <a:t>A republican government is one in which the political authority comes from the people. In the United States, power is given to the government by its citizens as written in the U.S. Constitution and through its elected representatives</a:t>
            </a:r>
            <a:r>
              <a:rPr lang="en-US" sz="2000" dirty="0" smtClean="0"/>
              <a:t>.</a:t>
            </a:r>
          </a:p>
          <a:p>
            <a:r>
              <a:rPr lang="en-US" sz="2000" dirty="0" smtClean="0"/>
              <a:t>Americans take side…support or not to support</a:t>
            </a:r>
          </a:p>
          <a:p>
            <a:r>
              <a:rPr lang="en-US" sz="2000" dirty="0" smtClean="0"/>
              <a:t>OH NO…France and Great Britain go to war…Who should US support?  Great Britain?  France?  Neutral?</a:t>
            </a:r>
          </a:p>
          <a:p>
            <a:r>
              <a:rPr lang="en-US" sz="2000" dirty="0" smtClean="0"/>
              <a:t>Neutrality Proclamation:  “The duty and interest of the United States require that they should with sincerity and good faith adopt and pursue a conduct friendly and impartial towards the belligerent powers.”</a:t>
            </a:r>
          </a:p>
          <a:p>
            <a:r>
              <a:rPr lang="en-US" sz="2000" dirty="0" smtClean="0"/>
              <a:t>Disagreement!  Did Washington have the power to issue such a statement?</a:t>
            </a:r>
            <a:br>
              <a:rPr lang="en-US" sz="2000" dirty="0" smtClean="0"/>
            </a:br>
            <a:endParaRPr lang="en-US" sz="2000" dirty="0"/>
          </a:p>
        </p:txBody>
      </p:sp>
    </p:spTree>
    <p:extLst>
      <p:ext uri="{BB962C8B-B14F-4D97-AF65-F5344CB8AC3E}">
        <p14:creationId xmlns:p14="http://schemas.microsoft.com/office/powerpoint/2010/main" val="2572156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Republican Motherhood</a:t>
            </a:r>
            <a:endParaRPr lang="en-US" dirty="0"/>
          </a:p>
        </p:txBody>
      </p:sp>
      <p:pic>
        <p:nvPicPr>
          <p:cNvPr id="4" name="hoHYGfAMRzg"/>
          <p:cNvPicPr>
            <a:picLocks noGrp="1" noRot="1" noChangeAspect="1"/>
          </p:cNvPicPr>
          <p:nvPr>
            <p:ph idx="1"/>
            <a:videoFile r:link="rId1"/>
          </p:nvPr>
        </p:nvPicPr>
        <p:blipFill>
          <a:blip r:embed="rId3"/>
          <a:stretch>
            <a:fillRect/>
          </a:stretch>
        </p:blipFill>
        <p:spPr>
          <a:xfrm>
            <a:off x="2898775" y="2562225"/>
            <a:ext cx="4572000" cy="2571750"/>
          </a:xfrm>
          <a:prstGeom prst="rect">
            <a:avLst/>
          </a:prstGeom>
        </p:spPr>
      </p:pic>
    </p:spTree>
    <p:extLst>
      <p:ext uri="{BB962C8B-B14F-4D97-AF65-F5344CB8AC3E}">
        <p14:creationId xmlns:p14="http://schemas.microsoft.com/office/powerpoint/2010/main" val="35013456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French Question</a:t>
            </a:r>
            <a:endParaRPr lang="en-US" dirty="0"/>
          </a:p>
        </p:txBody>
      </p:sp>
      <p:sp>
        <p:nvSpPr>
          <p:cNvPr id="3" name="Content Placeholder 2"/>
          <p:cNvSpPr>
            <a:spLocks noGrp="1"/>
          </p:cNvSpPr>
          <p:nvPr>
            <p:ph idx="1"/>
          </p:nvPr>
        </p:nvSpPr>
        <p:spPr/>
        <p:txBody>
          <a:bodyPr>
            <a:normAutofit/>
          </a:bodyPr>
          <a:lstStyle/>
          <a:p>
            <a:r>
              <a:rPr lang="en-US" sz="2400" dirty="0" smtClean="0"/>
              <a:t>Edmond Genet:  French representative to </a:t>
            </a:r>
            <a:r>
              <a:rPr lang="en-US" sz="2400" dirty="0" err="1" smtClean="0"/>
              <a:t>US..ambassador</a:t>
            </a:r>
            <a:r>
              <a:rPr lang="en-US" sz="2400" dirty="0" smtClean="0"/>
              <a:t>….tried to persuade American sailors to help French</a:t>
            </a:r>
          </a:p>
          <a:p>
            <a:r>
              <a:rPr lang="en-US" sz="2400" dirty="0" smtClean="0"/>
              <a:t>Privateers:  private ships hired by a country to attack its enemies.</a:t>
            </a:r>
          </a:p>
          <a:p>
            <a:r>
              <a:rPr lang="en-US" sz="2400" dirty="0" smtClean="0"/>
              <a:t>Washington told Genet he was “out of line”</a:t>
            </a:r>
          </a:p>
          <a:p>
            <a:r>
              <a:rPr lang="en-US" sz="2400" dirty="0" smtClean="0"/>
              <a:t>Jefferson strongly disagreed with policy of neutrality…US had an obligation to help the French</a:t>
            </a:r>
          </a:p>
          <a:p>
            <a:r>
              <a:rPr lang="en-US" sz="2400" dirty="0" smtClean="0"/>
              <a:t>Hamilton was US to help the British…a strong trading partner…question of economics</a:t>
            </a:r>
            <a:endParaRPr lang="en-US" sz="2400" dirty="0"/>
          </a:p>
        </p:txBody>
      </p:sp>
    </p:spTree>
    <p:extLst>
      <p:ext uri="{BB962C8B-B14F-4D97-AF65-F5344CB8AC3E}">
        <p14:creationId xmlns:p14="http://schemas.microsoft.com/office/powerpoint/2010/main" val="15439253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Jay’s Treaty</a:t>
            </a:r>
            <a:endParaRPr lang="en-US" dirty="0"/>
          </a:p>
        </p:txBody>
      </p:sp>
      <p:sp>
        <p:nvSpPr>
          <p:cNvPr id="3" name="Content Placeholder 2"/>
          <p:cNvSpPr>
            <a:spLocks noGrp="1"/>
          </p:cNvSpPr>
          <p:nvPr>
            <p:ph idx="1"/>
          </p:nvPr>
        </p:nvSpPr>
        <p:spPr/>
        <p:txBody>
          <a:bodyPr>
            <a:normAutofit/>
          </a:bodyPr>
          <a:lstStyle/>
          <a:p>
            <a:r>
              <a:rPr lang="en-US" sz="2400" dirty="0" smtClean="0"/>
              <a:t>Problem…British were seizing American ships..</a:t>
            </a:r>
          </a:p>
          <a:p>
            <a:r>
              <a:rPr lang="en-US" sz="2400" dirty="0" smtClean="0"/>
              <a:t>Washington sent John Jay to Great Britain to work out a compromise…neither country wanted another war</a:t>
            </a:r>
          </a:p>
          <a:p>
            <a:r>
              <a:rPr lang="en-US" sz="2400" dirty="0" smtClean="0"/>
              <a:t>Jay’s Treaty</a:t>
            </a:r>
          </a:p>
          <a:p>
            <a:pPr lvl="1"/>
            <a:r>
              <a:rPr lang="en-US" sz="2000" dirty="0" smtClean="0"/>
              <a:t>A.  British would pay damages for seized ships</a:t>
            </a:r>
          </a:p>
          <a:p>
            <a:pPr lvl="1"/>
            <a:r>
              <a:rPr lang="en-US" sz="2000" dirty="0" smtClean="0"/>
              <a:t>B.  British would abandon forts on northwestern frontier</a:t>
            </a:r>
          </a:p>
          <a:p>
            <a:pPr lvl="1"/>
            <a:r>
              <a:rPr lang="en-US" sz="2000" dirty="0" smtClean="0"/>
              <a:t>US would pay debt owed to Great Britain</a:t>
            </a:r>
          </a:p>
          <a:p>
            <a:pPr marL="402336" lvl="1" indent="0">
              <a:buNone/>
            </a:pPr>
            <a:r>
              <a:rPr lang="en-US" sz="2000" dirty="0" smtClean="0"/>
              <a:t>Treaty very controversial…best that could be done</a:t>
            </a:r>
          </a:p>
          <a:p>
            <a:pPr marL="402336" lvl="1" indent="0">
              <a:buNone/>
            </a:pPr>
            <a:r>
              <a:rPr lang="en-US" sz="2000" dirty="0" smtClean="0"/>
              <a:t>Ratified by the Senate</a:t>
            </a:r>
          </a:p>
        </p:txBody>
      </p:sp>
    </p:spTree>
    <p:extLst>
      <p:ext uri="{BB962C8B-B14F-4D97-AF65-F5344CB8AC3E}">
        <p14:creationId xmlns:p14="http://schemas.microsoft.com/office/powerpoint/2010/main" val="1176976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7" end="7"/>
                                            </p:txEl>
                                          </p:spTgt>
                                        </p:tgtEl>
                                        <p:attrNameLst>
                                          <p:attrName>style.visibility</p:attrName>
                                        </p:attrNameLst>
                                      </p:cBhvr>
                                      <p:to>
                                        <p:strVal val="visible"/>
                                      </p:to>
                                    </p:set>
                                    <p:anim calcmode="lin" valueType="num">
                                      <p:cBhvr additive="base">
                                        <p:cTn id="5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Pinckney’s Treaty</a:t>
            </a:r>
            <a:endParaRPr lang="en-US" dirty="0"/>
          </a:p>
        </p:txBody>
      </p:sp>
      <p:sp>
        <p:nvSpPr>
          <p:cNvPr id="3" name="Content Placeholder 2"/>
          <p:cNvSpPr>
            <a:spLocks noGrp="1"/>
          </p:cNvSpPr>
          <p:nvPr>
            <p:ph idx="1"/>
          </p:nvPr>
        </p:nvSpPr>
        <p:spPr/>
        <p:txBody>
          <a:bodyPr>
            <a:normAutofit/>
          </a:bodyPr>
          <a:lstStyle/>
          <a:p>
            <a:r>
              <a:rPr lang="en-US" sz="2000" dirty="0" smtClean="0"/>
              <a:t>Spain becomes a problem:  closed the port of New Orleans to all American trade</a:t>
            </a:r>
          </a:p>
          <a:p>
            <a:r>
              <a:rPr lang="en-US" sz="2000" dirty="0" smtClean="0"/>
              <a:t>Thomas Pinckney wad sent to negotiate a treaty with Spain</a:t>
            </a:r>
          </a:p>
          <a:p>
            <a:pPr lvl="1"/>
            <a:r>
              <a:rPr lang="en-US" sz="1600" dirty="0" smtClean="0"/>
              <a:t>A.  Reopen New Orleans to American trade</a:t>
            </a:r>
          </a:p>
          <a:p>
            <a:pPr lvl="1"/>
            <a:r>
              <a:rPr lang="en-US" sz="1600" dirty="0" smtClean="0"/>
              <a:t>B.  Give US right of deposit:  allow US to transfer goods without paying a fee</a:t>
            </a:r>
          </a:p>
          <a:p>
            <a:pPr lvl="1"/>
            <a:endParaRPr lang="en-US" sz="1600" dirty="0"/>
          </a:p>
          <a:p>
            <a:pPr marL="402336" lvl="1" indent="0">
              <a:buNone/>
            </a:pPr>
            <a:r>
              <a:rPr lang="en-US" sz="1600" dirty="0" smtClean="0"/>
              <a:t>Pinckney Treaty</a:t>
            </a:r>
          </a:p>
          <a:p>
            <a:pPr marL="402336" lvl="1" indent="0">
              <a:buNone/>
            </a:pPr>
            <a:r>
              <a:rPr lang="en-US" sz="1600" dirty="0"/>
              <a:t>	</a:t>
            </a:r>
            <a:r>
              <a:rPr lang="en-US" sz="1600" dirty="0" smtClean="0"/>
              <a:t>a.  Border between US and Florida:  31 N Latitude</a:t>
            </a:r>
          </a:p>
          <a:p>
            <a:pPr marL="402336" lvl="1" indent="0">
              <a:buNone/>
            </a:pPr>
            <a:r>
              <a:rPr lang="en-US" sz="1600" dirty="0"/>
              <a:t> </a:t>
            </a:r>
            <a:r>
              <a:rPr lang="en-US" sz="1600" dirty="0" smtClean="0"/>
              <a:t>       b.  Reopen New Orleans for trade</a:t>
            </a:r>
          </a:p>
          <a:p>
            <a:pPr marL="402336" lvl="1" indent="0">
              <a:buNone/>
            </a:pPr>
            <a:r>
              <a:rPr lang="en-US" sz="1600" dirty="0"/>
              <a:t> </a:t>
            </a:r>
            <a:r>
              <a:rPr lang="en-US" sz="1600" dirty="0" smtClean="0"/>
              <a:t>       c.  US given right of deposit</a:t>
            </a:r>
          </a:p>
          <a:p>
            <a:pPr marL="402336" lvl="1" indent="0">
              <a:buNone/>
            </a:pPr>
            <a:r>
              <a:rPr lang="en-US" sz="1600" dirty="0" smtClean="0"/>
              <a:t>US gets what it wants</a:t>
            </a:r>
            <a:endParaRPr lang="en-US" sz="1600" dirty="0"/>
          </a:p>
        </p:txBody>
      </p:sp>
    </p:spTree>
    <p:extLst>
      <p:ext uri="{BB962C8B-B14F-4D97-AF65-F5344CB8AC3E}">
        <p14:creationId xmlns:p14="http://schemas.microsoft.com/office/powerpoint/2010/main" val="2209223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Conflict in the Northwest Territory</a:t>
            </a:r>
            <a:endParaRPr lang="en-US" dirty="0"/>
          </a:p>
        </p:txBody>
      </p:sp>
      <p:sp>
        <p:nvSpPr>
          <p:cNvPr id="3" name="Content Placeholder 2"/>
          <p:cNvSpPr>
            <a:spLocks noGrp="1"/>
          </p:cNvSpPr>
          <p:nvPr>
            <p:ph idx="1"/>
          </p:nvPr>
        </p:nvSpPr>
        <p:spPr/>
        <p:txBody>
          <a:bodyPr>
            <a:normAutofit/>
          </a:bodyPr>
          <a:lstStyle/>
          <a:p>
            <a:r>
              <a:rPr lang="en-US" sz="2000" dirty="0" smtClean="0"/>
              <a:t>Where is the Northwest Territory in 1790?</a:t>
            </a:r>
          </a:p>
          <a:p>
            <a:r>
              <a:rPr lang="en-US" sz="2000" dirty="0" smtClean="0"/>
              <a:t>THE LURE OF LAND:  American settlers moving into Northwest Territory:  Indian occupation:  Conflict</a:t>
            </a:r>
          </a:p>
          <a:p>
            <a:r>
              <a:rPr lang="en-US" sz="2000" dirty="0" smtClean="0"/>
              <a:t>General Anthony Wayne:  Battle of Fallen Timbers</a:t>
            </a:r>
          </a:p>
          <a:p>
            <a:r>
              <a:rPr lang="en-US" sz="2000" dirty="0" smtClean="0"/>
              <a:t>Treaty of Greenville:</a:t>
            </a:r>
          </a:p>
          <a:p>
            <a:pPr lvl="1"/>
            <a:r>
              <a:rPr lang="en-US" sz="1600" dirty="0" smtClean="0"/>
              <a:t>A.  US gets Indian lands in Northwest Territory</a:t>
            </a:r>
          </a:p>
          <a:p>
            <a:pPr lvl="1"/>
            <a:r>
              <a:rPr lang="en-US" sz="1600" dirty="0" smtClean="0"/>
              <a:t>B.  Safety of US citizens guaranteed</a:t>
            </a:r>
          </a:p>
          <a:p>
            <a:pPr lvl="1"/>
            <a:r>
              <a:rPr lang="en-US" sz="1600" dirty="0" smtClean="0"/>
              <a:t>C.  Indians received $20,000 in GOODS????</a:t>
            </a:r>
          </a:p>
          <a:p>
            <a:pPr lvl="1"/>
            <a:endParaRPr lang="en-US" sz="1600" dirty="0"/>
          </a:p>
          <a:p>
            <a:pPr lvl="1"/>
            <a:r>
              <a:rPr lang="en-US" sz="1600" dirty="0" smtClean="0"/>
              <a:t>Once again US gets what it wants and someone expense!</a:t>
            </a:r>
            <a:endParaRPr lang="en-US" sz="1600" dirty="0"/>
          </a:p>
        </p:txBody>
      </p:sp>
    </p:spTree>
    <p:extLst>
      <p:ext uri="{BB962C8B-B14F-4D97-AF65-F5344CB8AC3E}">
        <p14:creationId xmlns:p14="http://schemas.microsoft.com/office/powerpoint/2010/main" val="28321606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Whiskey Rebellion</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Congress passed a TAX on American made whiskey.</a:t>
            </a:r>
          </a:p>
          <a:p>
            <a:r>
              <a:rPr lang="en-US" sz="2000" dirty="0" smtClean="0"/>
              <a:t>Hamilton’s plan to reduce the debt</a:t>
            </a:r>
          </a:p>
          <a:p>
            <a:r>
              <a:rPr lang="en-US" sz="2000" dirty="0" smtClean="0"/>
              <a:t>How far could federal government dictate policy over the states?</a:t>
            </a:r>
          </a:p>
          <a:p>
            <a:r>
              <a:rPr lang="en-US" sz="2000" dirty="0" smtClean="0"/>
              <a:t>People in Western States (western Pennsylvania) felt tax targeted them….corn into whiskey…they made it so they should keep the benefits ($$$$)</a:t>
            </a:r>
          </a:p>
          <a:p>
            <a:r>
              <a:rPr lang="en-US" sz="2000" dirty="0" smtClean="0"/>
              <a:t>Washington issued proclamation:  OBEY THE LAW</a:t>
            </a:r>
          </a:p>
          <a:p>
            <a:r>
              <a:rPr lang="en-US" sz="2000" dirty="0" smtClean="0"/>
              <a:t>Whiskey Rebellion:  protest turn violent…a challenge to federal authority</a:t>
            </a:r>
          </a:p>
          <a:p>
            <a:r>
              <a:rPr lang="en-US" sz="2000" dirty="0" smtClean="0"/>
              <a:t>Washington:  Constitution is law of the land…Congress has the DELEGATED power to tax</a:t>
            </a:r>
          </a:p>
          <a:p>
            <a:r>
              <a:rPr lang="en-US" sz="2000" dirty="0" smtClean="0"/>
              <a:t>Washington HIMSELF led military action to stop rebellion…New role as Commander-in-Chief</a:t>
            </a:r>
          </a:p>
          <a:p>
            <a:r>
              <a:rPr lang="en-US" sz="2000" dirty="0" smtClean="0"/>
              <a:t>Rebellion ended without a fight</a:t>
            </a:r>
          </a:p>
          <a:p>
            <a:endParaRPr lang="en-US" sz="2000" dirty="0"/>
          </a:p>
        </p:txBody>
      </p:sp>
    </p:spTree>
    <p:extLst>
      <p:ext uri="{BB962C8B-B14F-4D97-AF65-F5344CB8AC3E}">
        <p14:creationId xmlns:p14="http://schemas.microsoft.com/office/powerpoint/2010/main" val="1585085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chemeClr val="tx2"/>
                </a:solidFill>
              </a:rPr>
              <a:t>Objective:</a:t>
            </a:r>
            <a:r>
              <a:rPr lang="en-US" sz="2800">
                <a:solidFill>
                  <a:schemeClr val="tx2"/>
                </a:solidFill>
              </a:rPr>
              <a:t> To examine the formation of the national bank, the tariff proposal, and the Whiskey Rebellion.</a:t>
            </a:r>
          </a:p>
        </p:txBody>
      </p:sp>
      <p:sp>
        <p:nvSpPr>
          <p:cNvPr id="2054" name="Text Box 6"/>
          <p:cNvSpPr txBox="1">
            <a:spLocks noChangeArrowheads="1"/>
          </p:cNvSpPr>
          <p:nvPr/>
        </p:nvSpPr>
        <p:spPr bwMode="auto">
          <a:xfrm>
            <a:off x="0" y="11430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800" b="1"/>
              <a:t>Do Now:</a:t>
            </a:r>
            <a:r>
              <a:rPr lang="en-US" sz="2800"/>
              <a:t> Why were most Southerners against Alexander Hamilton’s economic plan?</a:t>
            </a:r>
          </a:p>
        </p:txBody>
      </p:sp>
      <p:sp>
        <p:nvSpPr>
          <p:cNvPr id="2055" name="Text Box 7"/>
          <p:cNvSpPr txBox="1">
            <a:spLocks noChangeArrowheads="1"/>
          </p:cNvSpPr>
          <p:nvPr/>
        </p:nvSpPr>
        <p:spPr bwMode="auto">
          <a:xfrm>
            <a:off x="0" y="25908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latin typeface="Times New Roman" pitchFamily="18" charset="0"/>
              </a:rPr>
              <a:t>1)</a:t>
            </a:r>
            <a:r>
              <a:rPr lang="en-US" sz="2800">
                <a:latin typeface="Times New Roman" pitchFamily="18" charset="0"/>
              </a:rPr>
              <a:t> </a:t>
            </a:r>
            <a:r>
              <a:rPr lang="en-US" sz="2800" b="1" i="1">
                <a:latin typeface="Times New Roman" pitchFamily="18" charset="0"/>
              </a:rPr>
              <a:t>Most Southern states had already paid their debts.</a:t>
            </a:r>
          </a:p>
        </p:txBody>
      </p:sp>
      <p:sp>
        <p:nvSpPr>
          <p:cNvPr id="2056" name="Text Box 8"/>
          <p:cNvSpPr txBox="1">
            <a:spLocks noChangeArrowheads="1"/>
          </p:cNvSpPr>
          <p:nvPr/>
        </p:nvSpPr>
        <p:spPr bwMode="auto">
          <a:xfrm>
            <a:off x="0" y="3505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latin typeface="Times New Roman" pitchFamily="18" charset="0"/>
              </a:rPr>
              <a:t>2) When bondholders were paid back, it benefited Northern speculators at the expense of Southerners.</a:t>
            </a:r>
          </a:p>
        </p:txBody>
      </p:sp>
    </p:spTree>
    <p:extLst>
      <p:ext uri="{BB962C8B-B14F-4D97-AF65-F5344CB8AC3E}">
        <p14:creationId xmlns:p14="http://schemas.microsoft.com/office/powerpoint/2010/main" val="29572524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55"/>
                                        </p:tgtEl>
                                        <p:attrNameLst>
                                          <p:attrName>style.visibility</p:attrName>
                                        </p:attrNameLst>
                                      </p:cBhvr>
                                      <p:to>
                                        <p:strVal val="visible"/>
                                      </p:to>
                                    </p:set>
                                    <p:animEffect transition="in" filter="box(in)">
                                      <p:cBhvr>
                                        <p:cTn id="7" dur="500"/>
                                        <p:tgtEl>
                                          <p:spTgt spid="205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2056"/>
                                        </p:tgtEl>
                                        <p:attrNameLst>
                                          <p:attrName>style.visibility</p:attrName>
                                        </p:attrNameLst>
                                      </p:cBhvr>
                                      <p:to>
                                        <p:strVal val="visible"/>
                                      </p:to>
                                    </p:set>
                                    <p:animEffect transition="in" filter="box(in)">
                                      <p:cBhvr>
                                        <p:cTn id="12" dur="500"/>
                                        <p:tgtEl>
                                          <p:spTgt spid="20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5" grpId="0"/>
      <p:bldP spid="2056" grpId="0"/>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6" name="Rectangle 4"/>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solidFill>
                  <a:schemeClr val="tx2"/>
                </a:solidFill>
              </a:rPr>
              <a:t>Strengthening the Economy</a:t>
            </a:r>
          </a:p>
        </p:txBody>
      </p:sp>
      <p:sp>
        <p:nvSpPr>
          <p:cNvPr id="3077" name="Text Box 5"/>
          <p:cNvSpPr txBox="1">
            <a:spLocks noChangeArrowheads="1"/>
          </p:cNvSpPr>
          <p:nvPr/>
        </p:nvSpPr>
        <p:spPr bwMode="auto">
          <a:xfrm>
            <a:off x="0" y="9144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2800">
                <a:latin typeface="Times New Roman" pitchFamily="18" charset="0"/>
              </a:rPr>
              <a:t> At the request of Alexander </a:t>
            </a:r>
            <a:r>
              <a:rPr lang="en-US" sz="2800" b="1" i="1">
                <a:latin typeface="Times New Roman" pitchFamily="18" charset="0"/>
              </a:rPr>
              <a:t>Hamilton</a:t>
            </a:r>
            <a:r>
              <a:rPr lang="en-US" sz="2800">
                <a:latin typeface="Times New Roman" pitchFamily="18" charset="0"/>
              </a:rPr>
              <a:t>, Congress passed a bill in 1791 setting up a national</a:t>
            </a:r>
            <a:r>
              <a:rPr lang="en-US" sz="2800" b="1" i="1">
                <a:latin typeface="Times New Roman" pitchFamily="18" charset="0"/>
              </a:rPr>
              <a:t> banking</a:t>
            </a:r>
            <a:r>
              <a:rPr lang="en-US" sz="2800">
                <a:latin typeface="Times New Roman" pitchFamily="18" charset="0"/>
              </a:rPr>
              <a:t> system.</a:t>
            </a:r>
          </a:p>
        </p:txBody>
      </p:sp>
      <p:sp>
        <p:nvSpPr>
          <p:cNvPr id="3078" name="Rectangle 6"/>
          <p:cNvSpPr>
            <a:spLocks noChangeArrowheads="1"/>
          </p:cNvSpPr>
          <p:nvPr/>
        </p:nvSpPr>
        <p:spPr bwMode="auto">
          <a:xfrm>
            <a:off x="0" y="2316163"/>
            <a:ext cx="9144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2800">
                <a:latin typeface="Times New Roman" pitchFamily="18" charset="0"/>
              </a:rPr>
              <a:t> The Bank of the U.S. was able to:</a:t>
            </a:r>
          </a:p>
        </p:txBody>
      </p:sp>
      <p:sp>
        <p:nvSpPr>
          <p:cNvPr id="3079" name="Rectangle 7"/>
          <p:cNvSpPr>
            <a:spLocks noChangeArrowheads="1"/>
          </p:cNvSpPr>
          <p:nvPr/>
        </p:nvSpPr>
        <p:spPr bwMode="auto">
          <a:xfrm>
            <a:off x="0" y="2971800"/>
            <a:ext cx="687546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800">
                <a:latin typeface="Times New Roman" pitchFamily="18" charset="0"/>
              </a:rPr>
              <a:t>	- </a:t>
            </a:r>
            <a:r>
              <a:rPr lang="en-US" sz="2800" b="1" i="1">
                <a:latin typeface="Times New Roman" pitchFamily="18" charset="0"/>
              </a:rPr>
              <a:t>print</a:t>
            </a:r>
            <a:r>
              <a:rPr lang="en-US" sz="2800">
                <a:latin typeface="Times New Roman" pitchFamily="18" charset="0"/>
              </a:rPr>
              <a:t> paper </a:t>
            </a:r>
            <a:r>
              <a:rPr lang="en-US" sz="2800" b="1" i="1">
                <a:latin typeface="Times New Roman" pitchFamily="18" charset="0"/>
              </a:rPr>
              <a:t>money</a:t>
            </a:r>
          </a:p>
        </p:txBody>
      </p:sp>
      <p:sp>
        <p:nvSpPr>
          <p:cNvPr id="3080" name="Rectangle 8"/>
          <p:cNvSpPr>
            <a:spLocks noChangeArrowheads="1"/>
          </p:cNvSpPr>
          <p:nvPr/>
        </p:nvSpPr>
        <p:spPr bwMode="auto">
          <a:xfrm>
            <a:off x="0" y="3657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 use paper money to </a:t>
            </a:r>
            <a:r>
              <a:rPr lang="en-US" sz="2800" b="1" i="1">
                <a:latin typeface="Times New Roman" pitchFamily="18" charset="0"/>
              </a:rPr>
              <a:t>pay</a:t>
            </a:r>
            <a:r>
              <a:rPr lang="en-US" sz="2800">
                <a:latin typeface="Times New Roman" pitchFamily="18" charset="0"/>
              </a:rPr>
              <a:t> its </a:t>
            </a:r>
            <a:r>
              <a:rPr lang="en-US" sz="2800" b="1" i="1">
                <a:latin typeface="Times New Roman" pitchFamily="18" charset="0"/>
              </a:rPr>
              <a:t>bills</a:t>
            </a:r>
          </a:p>
        </p:txBody>
      </p:sp>
      <p:sp>
        <p:nvSpPr>
          <p:cNvPr id="3082" name="Rectangle 10"/>
          <p:cNvSpPr>
            <a:spLocks noChangeArrowheads="1"/>
          </p:cNvSpPr>
          <p:nvPr/>
        </p:nvSpPr>
        <p:spPr bwMode="auto">
          <a:xfrm>
            <a:off x="0" y="441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rPr>
              <a:t>	- make </a:t>
            </a:r>
            <a:r>
              <a:rPr lang="en-US" sz="2800" b="1" i="1">
                <a:latin typeface="Times New Roman" pitchFamily="18" charset="0"/>
              </a:rPr>
              <a:t>loans</a:t>
            </a:r>
            <a:r>
              <a:rPr lang="en-US" sz="2800">
                <a:latin typeface="Times New Roman" pitchFamily="18" charset="0"/>
              </a:rPr>
              <a:t> to </a:t>
            </a:r>
            <a:r>
              <a:rPr lang="en-US" sz="2800" b="1" i="1">
                <a:latin typeface="Times New Roman" pitchFamily="18" charset="0"/>
              </a:rPr>
              <a:t>farmers</a:t>
            </a:r>
            <a:r>
              <a:rPr lang="en-US" sz="2800">
                <a:latin typeface="Times New Roman" pitchFamily="18" charset="0"/>
              </a:rPr>
              <a:t> and </a:t>
            </a:r>
            <a:r>
              <a:rPr lang="en-US" sz="2800" b="1" i="1">
                <a:latin typeface="Times New Roman" pitchFamily="18" charset="0"/>
              </a:rPr>
              <a:t>businesses</a:t>
            </a:r>
          </a:p>
        </p:txBody>
      </p:sp>
    </p:spTree>
    <p:extLst>
      <p:ext uri="{BB962C8B-B14F-4D97-AF65-F5344CB8AC3E}">
        <p14:creationId xmlns:p14="http://schemas.microsoft.com/office/powerpoint/2010/main" val="13009253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3077"/>
                                        </p:tgtEl>
                                        <p:attrNameLst>
                                          <p:attrName>style.visibility</p:attrName>
                                        </p:attrNameLst>
                                      </p:cBhvr>
                                      <p:to>
                                        <p:strVal val="visible"/>
                                      </p:to>
                                    </p:set>
                                    <p:animEffect transition="in" filter="box(in)">
                                      <p:cBhvr>
                                        <p:cTn id="7" dur="500"/>
                                        <p:tgtEl>
                                          <p:spTgt spid="307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3078"/>
                                        </p:tgtEl>
                                        <p:attrNameLst>
                                          <p:attrName>style.visibility</p:attrName>
                                        </p:attrNameLst>
                                      </p:cBhvr>
                                      <p:to>
                                        <p:strVal val="visible"/>
                                      </p:to>
                                    </p:set>
                                    <p:animEffect transition="in" filter="box(in)">
                                      <p:cBhvr>
                                        <p:cTn id="12" dur="500"/>
                                        <p:tgtEl>
                                          <p:spTgt spid="307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3079"/>
                                        </p:tgtEl>
                                        <p:attrNameLst>
                                          <p:attrName>style.visibility</p:attrName>
                                        </p:attrNameLst>
                                      </p:cBhvr>
                                      <p:to>
                                        <p:strVal val="visible"/>
                                      </p:to>
                                    </p:set>
                                    <p:animEffect transition="in" filter="box(in)">
                                      <p:cBhvr>
                                        <p:cTn id="17" dur="500"/>
                                        <p:tgtEl>
                                          <p:spTgt spid="3079"/>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3080"/>
                                        </p:tgtEl>
                                        <p:attrNameLst>
                                          <p:attrName>style.visibility</p:attrName>
                                        </p:attrNameLst>
                                      </p:cBhvr>
                                      <p:to>
                                        <p:strVal val="visible"/>
                                      </p:to>
                                    </p:set>
                                    <p:animEffect transition="in" filter="box(in)">
                                      <p:cBhvr>
                                        <p:cTn id="22" dur="500"/>
                                        <p:tgtEl>
                                          <p:spTgt spid="3080"/>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3082"/>
                                        </p:tgtEl>
                                        <p:attrNameLst>
                                          <p:attrName>style.visibility</p:attrName>
                                        </p:attrNameLst>
                                      </p:cBhvr>
                                      <p:to>
                                        <p:strVal val="visible"/>
                                      </p:to>
                                    </p:set>
                                    <p:animEffect transition="in" filter="box(in)">
                                      <p:cBhvr>
                                        <p:cTn id="27" dur="500"/>
                                        <p:tgtEl>
                                          <p:spTgt spid="30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p:bldP spid="3078" grpId="0"/>
      <p:bldP spid="3079" grpId="0"/>
      <p:bldP spid="3080" grpId="0"/>
      <p:bldP spid="3082" grpId="0"/>
    </p:bld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75" y="0"/>
            <a:ext cx="9140825" cy="60880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173" name="Text Box 5"/>
          <p:cNvSpPr txBox="1">
            <a:spLocks noChangeArrowheads="1"/>
          </p:cNvSpPr>
          <p:nvPr/>
        </p:nvSpPr>
        <p:spPr bwMode="auto">
          <a:xfrm>
            <a:off x="0" y="6324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i="1">
                <a:latin typeface="Times New Roman" pitchFamily="18" charset="0"/>
              </a:rPr>
              <a:t>First Bank of the United States, Philadelphia, PA</a:t>
            </a:r>
          </a:p>
        </p:txBody>
      </p:sp>
    </p:spTree>
    <p:extLst>
      <p:ext uri="{BB962C8B-B14F-4D97-AF65-F5344CB8AC3E}">
        <p14:creationId xmlns:p14="http://schemas.microsoft.com/office/powerpoint/2010/main" val="2919090743"/>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3" name="Rectangle 5"/>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u="sng">
                <a:solidFill>
                  <a:schemeClr val="tx2"/>
                </a:solidFill>
              </a:rPr>
              <a:t>Tariff Proposal</a:t>
            </a:r>
          </a:p>
        </p:txBody>
      </p:sp>
      <p:sp>
        <p:nvSpPr>
          <p:cNvPr id="12294" name="Rectangle 6"/>
          <p:cNvSpPr>
            <a:spLocks noChangeArrowheads="1"/>
          </p:cNvSpPr>
          <p:nvPr/>
        </p:nvSpPr>
        <p:spPr bwMode="auto">
          <a:xfrm>
            <a:off x="0" y="457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2800">
                <a:latin typeface="Times New Roman" pitchFamily="18" charset="0"/>
              </a:rPr>
              <a:t> </a:t>
            </a:r>
            <a:r>
              <a:rPr lang="en-US" sz="2800" b="1" i="1">
                <a:latin typeface="Times New Roman" pitchFamily="18" charset="0"/>
              </a:rPr>
              <a:t>Hamilton</a:t>
            </a:r>
            <a:r>
              <a:rPr lang="en-US" sz="2800">
                <a:latin typeface="Times New Roman" pitchFamily="18" charset="0"/>
              </a:rPr>
              <a:t> proposed that Congress pass a </a:t>
            </a:r>
            <a:r>
              <a:rPr lang="en-US" sz="2800" b="1" i="1">
                <a:latin typeface="Times New Roman" pitchFamily="18" charset="0"/>
              </a:rPr>
              <a:t>tariff</a:t>
            </a:r>
            <a:r>
              <a:rPr lang="en-US" sz="2800">
                <a:latin typeface="Times New Roman" pitchFamily="18" charset="0"/>
              </a:rPr>
              <a:t> on all imported goods.</a:t>
            </a:r>
          </a:p>
        </p:txBody>
      </p:sp>
      <p:pic>
        <p:nvPicPr>
          <p:cNvPr id="12296" name="Picture 8" descr="ProTariff"/>
          <p:cNvPicPr>
            <a:picLocks noChangeAspect="1" noChangeArrowheads="1"/>
          </p:cNvPicPr>
          <p:nvPr/>
        </p:nvPicPr>
        <p:blipFill>
          <a:blip r:embed="rId2">
            <a:extLst>
              <a:ext uri="{28A0092B-C50C-407E-A947-70E740481C1C}">
                <a14:useLocalDpi xmlns:a14="http://schemas.microsoft.com/office/drawing/2010/main" val="0"/>
              </a:ext>
            </a:extLst>
          </a:blip>
          <a:srcRect r="3935"/>
          <a:stretch>
            <a:fillRect/>
          </a:stretch>
        </p:blipFill>
        <p:spPr bwMode="auto">
          <a:xfrm>
            <a:off x="0" y="1373188"/>
            <a:ext cx="4495800" cy="54848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2297" name="Text Box 9"/>
          <p:cNvSpPr txBox="1">
            <a:spLocks noChangeArrowheads="1"/>
          </p:cNvSpPr>
          <p:nvPr/>
        </p:nvSpPr>
        <p:spPr bwMode="auto">
          <a:xfrm>
            <a:off x="4724400" y="1676400"/>
            <a:ext cx="4419600" cy="1736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700">
                <a:latin typeface="Times New Roman" pitchFamily="18" charset="0"/>
              </a:rPr>
              <a:t>According to the artist, reducing tariffs, or import taxes, would reduce people’s salaries. How is this possible?</a:t>
            </a:r>
          </a:p>
        </p:txBody>
      </p:sp>
      <p:sp>
        <p:nvSpPr>
          <p:cNvPr id="12298" name="Rectangle 10"/>
          <p:cNvSpPr>
            <a:spLocks noChangeArrowheads="1"/>
          </p:cNvSpPr>
          <p:nvPr/>
        </p:nvSpPr>
        <p:spPr bwMode="auto">
          <a:xfrm>
            <a:off x="0" y="6218238"/>
            <a:ext cx="1143000" cy="639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nchor="ctr">
            <a:spAutoFit/>
          </a:bodyPr>
          <a:lstStyle/>
          <a:p>
            <a:r>
              <a:rPr lang="en-US" sz="1200" b="1" i="1"/>
              <a:t>Judge, </a:t>
            </a:r>
          </a:p>
          <a:p>
            <a:r>
              <a:rPr lang="en-US" sz="1200" b="1"/>
              <a:t>June 29, 1912 </a:t>
            </a:r>
          </a:p>
        </p:txBody>
      </p:sp>
      <p:sp>
        <p:nvSpPr>
          <p:cNvPr id="12299" name="Text Box 11"/>
          <p:cNvSpPr txBox="1">
            <a:spLocks noChangeArrowheads="1"/>
          </p:cNvSpPr>
          <p:nvPr/>
        </p:nvSpPr>
        <p:spPr bwMode="auto">
          <a:xfrm>
            <a:off x="4724400" y="3416300"/>
            <a:ext cx="4419600" cy="3441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200" b="1" i="1"/>
              <a:t>The idea is that reducing tariffs would cause people to buy more imported goods. In order to compete, domestic companies would have to lower their prices, hurting their ability to make a profit. As a result, companies then cut salaries and lay off people to make up for their loss in profits.</a:t>
            </a:r>
          </a:p>
        </p:txBody>
      </p:sp>
      <p:sp>
        <p:nvSpPr>
          <p:cNvPr id="12300" name="Text Box 12"/>
          <p:cNvSpPr txBox="1">
            <a:spLocks noChangeArrowheads="1"/>
          </p:cNvSpPr>
          <p:nvPr/>
        </p:nvSpPr>
        <p:spPr bwMode="auto">
          <a:xfrm>
            <a:off x="4468813" y="990600"/>
            <a:ext cx="4675187"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u="sng">
                <a:latin typeface="Times New Roman" pitchFamily="18" charset="0"/>
              </a:rPr>
              <a:t>Tariff</a:t>
            </a:r>
            <a:r>
              <a:rPr lang="en-US" sz="2800" b="1">
                <a:latin typeface="Times New Roman" pitchFamily="18" charset="0"/>
              </a:rPr>
              <a:t> </a:t>
            </a:r>
            <a:r>
              <a:rPr lang="en-US" sz="2800">
                <a:latin typeface="Times New Roman" pitchFamily="18" charset="0"/>
              </a:rPr>
              <a:t>– </a:t>
            </a:r>
            <a:r>
              <a:rPr lang="en-US" sz="2800" b="1" i="1">
                <a:latin typeface="Times New Roman" pitchFamily="18" charset="0"/>
              </a:rPr>
              <a:t>tax</a:t>
            </a:r>
            <a:r>
              <a:rPr lang="en-US" sz="2800">
                <a:latin typeface="Times New Roman" pitchFamily="18" charset="0"/>
              </a:rPr>
              <a:t> on </a:t>
            </a:r>
            <a:r>
              <a:rPr lang="en-US" sz="2800" b="1" i="1">
                <a:latin typeface="Times New Roman" pitchFamily="18" charset="0"/>
              </a:rPr>
              <a:t>imported</a:t>
            </a:r>
            <a:r>
              <a:rPr lang="en-US" sz="2800">
                <a:latin typeface="Times New Roman" pitchFamily="18" charset="0"/>
              </a:rPr>
              <a:t> goods</a:t>
            </a:r>
            <a:endParaRPr lang="en-US" sz="2800" b="1" u="sng">
              <a:latin typeface="Times New Roman" pitchFamily="18" charset="0"/>
            </a:endParaRPr>
          </a:p>
        </p:txBody>
      </p:sp>
    </p:spTree>
    <p:extLst>
      <p:ext uri="{BB962C8B-B14F-4D97-AF65-F5344CB8AC3E}">
        <p14:creationId xmlns:p14="http://schemas.microsoft.com/office/powerpoint/2010/main" val="10828261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294"/>
                                        </p:tgtEl>
                                        <p:attrNameLst>
                                          <p:attrName>style.visibility</p:attrName>
                                        </p:attrNameLst>
                                      </p:cBhvr>
                                      <p:to>
                                        <p:strVal val="visible"/>
                                      </p:to>
                                    </p:set>
                                    <p:animEffect transition="in" filter="box(in)">
                                      <p:cBhvr>
                                        <p:cTn id="7" dur="500"/>
                                        <p:tgtEl>
                                          <p:spTgt spid="1229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2300"/>
                                        </p:tgtEl>
                                        <p:attrNameLst>
                                          <p:attrName>style.visibility</p:attrName>
                                        </p:attrNameLst>
                                      </p:cBhvr>
                                      <p:to>
                                        <p:strVal val="visible"/>
                                      </p:to>
                                    </p:set>
                                    <p:animEffect transition="in" filter="box(in)">
                                      <p:cBhvr>
                                        <p:cTn id="12" dur="500"/>
                                        <p:tgtEl>
                                          <p:spTgt spid="12300"/>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nodeType="clickEffect">
                                  <p:stCondLst>
                                    <p:cond delay="0"/>
                                  </p:stCondLst>
                                  <p:childTnLst>
                                    <p:set>
                                      <p:cBhvr>
                                        <p:cTn id="16" dur="1" fill="hold">
                                          <p:stCondLst>
                                            <p:cond delay="0"/>
                                          </p:stCondLst>
                                        </p:cTn>
                                        <p:tgtEl>
                                          <p:spTgt spid="12296"/>
                                        </p:tgtEl>
                                        <p:attrNameLst>
                                          <p:attrName>style.visibility</p:attrName>
                                        </p:attrNameLst>
                                      </p:cBhvr>
                                      <p:to>
                                        <p:strVal val="visible"/>
                                      </p:to>
                                    </p:set>
                                    <p:animEffect transition="in" filter="box(in)">
                                      <p:cBhvr>
                                        <p:cTn id="17" dur="500"/>
                                        <p:tgtEl>
                                          <p:spTgt spid="12296"/>
                                        </p:tgtEl>
                                      </p:cBhvr>
                                    </p:animEffect>
                                  </p:childTnLst>
                                </p:cTn>
                              </p:par>
                              <p:par>
                                <p:cTn id="18" presetID="4" presetClass="entr" presetSubtype="16" fill="hold" grpId="0" nodeType="withEffect">
                                  <p:stCondLst>
                                    <p:cond delay="0"/>
                                  </p:stCondLst>
                                  <p:childTnLst>
                                    <p:set>
                                      <p:cBhvr>
                                        <p:cTn id="19" dur="1" fill="hold">
                                          <p:stCondLst>
                                            <p:cond delay="0"/>
                                          </p:stCondLst>
                                        </p:cTn>
                                        <p:tgtEl>
                                          <p:spTgt spid="12298"/>
                                        </p:tgtEl>
                                        <p:attrNameLst>
                                          <p:attrName>style.visibility</p:attrName>
                                        </p:attrNameLst>
                                      </p:cBhvr>
                                      <p:to>
                                        <p:strVal val="visible"/>
                                      </p:to>
                                    </p:set>
                                    <p:animEffect transition="in" filter="box(in)">
                                      <p:cBhvr>
                                        <p:cTn id="20" dur="500"/>
                                        <p:tgtEl>
                                          <p:spTgt spid="12298"/>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2297"/>
                                        </p:tgtEl>
                                        <p:attrNameLst>
                                          <p:attrName>style.visibility</p:attrName>
                                        </p:attrNameLst>
                                      </p:cBhvr>
                                      <p:to>
                                        <p:strVal val="visible"/>
                                      </p:to>
                                    </p:set>
                                    <p:animEffect transition="in" filter="box(in)">
                                      <p:cBhvr>
                                        <p:cTn id="25" dur="500"/>
                                        <p:tgtEl>
                                          <p:spTgt spid="12297"/>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4" presetClass="entr" presetSubtype="16" fill="hold" grpId="0" nodeType="clickEffect">
                                  <p:stCondLst>
                                    <p:cond delay="0"/>
                                  </p:stCondLst>
                                  <p:childTnLst>
                                    <p:set>
                                      <p:cBhvr>
                                        <p:cTn id="29" dur="1" fill="hold">
                                          <p:stCondLst>
                                            <p:cond delay="0"/>
                                          </p:stCondLst>
                                        </p:cTn>
                                        <p:tgtEl>
                                          <p:spTgt spid="12299"/>
                                        </p:tgtEl>
                                        <p:attrNameLst>
                                          <p:attrName>style.visibility</p:attrName>
                                        </p:attrNameLst>
                                      </p:cBhvr>
                                      <p:to>
                                        <p:strVal val="visible"/>
                                      </p:to>
                                    </p:set>
                                    <p:animEffect transition="in" filter="box(in)">
                                      <p:cBhvr>
                                        <p:cTn id="30" dur="500"/>
                                        <p:tgtEl>
                                          <p:spTgt spid="122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4" grpId="0"/>
      <p:bldP spid="12297" grpId="0"/>
      <p:bldP spid="12298" grpId="0"/>
      <p:bldP spid="12299" grpId="0"/>
      <p:bldP spid="12300" grpId="0"/>
    </p:bld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12" name="Line 16"/>
          <p:cNvSpPr>
            <a:spLocks noChangeShapeType="1"/>
          </p:cNvSpPr>
          <p:nvPr/>
        </p:nvSpPr>
        <p:spPr bwMode="auto">
          <a:xfrm flipH="1">
            <a:off x="2895600" y="1371600"/>
            <a:ext cx="3810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07" name="Oval 11"/>
          <p:cNvSpPr>
            <a:spLocks noChangeArrowheads="1"/>
          </p:cNvSpPr>
          <p:nvPr/>
        </p:nvSpPr>
        <p:spPr bwMode="auto">
          <a:xfrm>
            <a:off x="2743200" y="0"/>
            <a:ext cx="3276600" cy="1676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latin typeface="Comic Sans MS" pitchFamily="66" charset="0"/>
              </a:rPr>
              <a:t> The benefits</a:t>
            </a:r>
          </a:p>
          <a:p>
            <a:pPr algn="ctr"/>
            <a:r>
              <a:rPr lang="en-US" sz="2800" b="1">
                <a:latin typeface="Comic Sans MS" pitchFamily="66" charset="0"/>
              </a:rPr>
              <a:t> of tariffs:</a:t>
            </a:r>
          </a:p>
        </p:txBody>
      </p:sp>
      <p:sp>
        <p:nvSpPr>
          <p:cNvPr id="4108" name="Oval 12"/>
          <p:cNvSpPr>
            <a:spLocks noChangeArrowheads="1"/>
          </p:cNvSpPr>
          <p:nvPr/>
        </p:nvSpPr>
        <p:spPr bwMode="auto">
          <a:xfrm>
            <a:off x="0" y="4343400"/>
            <a:ext cx="3276600" cy="2514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chemeClr val="bg1"/>
                </a:solidFill>
                <a:latin typeface="Comic Sans MS" pitchFamily="66" charset="0"/>
              </a:rPr>
              <a:t> </a:t>
            </a:r>
            <a:r>
              <a:rPr lang="en-US" sz="2800">
                <a:solidFill>
                  <a:schemeClr val="bg1"/>
                </a:solidFill>
                <a:latin typeface="Comic Sans MS" pitchFamily="66" charset="0"/>
              </a:rPr>
              <a:t>they help</a:t>
            </a:r>
          </a:p>
          <a:p>
            <a:pPr algn="ctr"/>
            <a:r>
              <a:rPr lang="en-US" sz="2800">
                <a:solidFill>
                  <a:schemeClr val="bg1"/>
                </a:solidFill>
                <a:latin typeface="Comic Sans MS" pitchFamily="66" charset="0"/>
              </a:rPr>
              <a:t> </a:t>
            </a:r>
            <a:r>
              <a:rPr lang="en-US" sz="2800" b="1" i="1">
                <a:solidFill>
                  <a:schemeClr val="bg1"/>
                </a:solidFill>
                <a:latin typeface="Comic Sans MS" pitchFamily="66" charset="0"/>
              </a:rPr>
              <a:t>Americans</a:t>
            </a:r>
          </a:p>
          <a:p>
            <a:pPr algn="ctr"/>
            <a:r>
              <a:rPr lang="en-US" sz="2800">
                <a:solidFill>
                  <a:schemeClr val="bg1"/>
                </a:solidFill>
                <a:latin typeface="Comic Sans MS" pitchFamily="66" charset="0"/>
              </a:rPr>
              <a:t> keep their </a:t>
            </a:r>
            <a:r>
              <a:rPr lang="en-US" sz="2800" b="1" i="1">
                <a:solidFill>
                  <a:schemeClr val="bg1"/>
                </a:solidFill>
                <a:latin typeface="Comic Sans MS" pitchFamily="66" charset="0"/>
              </a:rPr>
              <a:t>jobs</a:t>
            </a:r>
          </a:p>
        </p:txBody>
      </p:sp>
      <p:sp>
        <p:nvSpPr>
          <p:cNvPr id="4109" name="Oval 13"/>
          <p:cNvSpPr>
            <a:spLocks noChangeArrowheads="1"/>
          </p:cNvSpPr>
          <p:nvPr/>
        </p:nvSpPr>
        <p:spPr bwMode="auto">
          <a:xfrm>
            <a:off x="4419600" y="4343400"/>
            <a:ext cx="3276600" cy="2514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solidFill>
                  <a:schemeClr val="bg1"/>
                </a:solidFill>
                <a:latin typeface="Comic Sans MS" pitchFamily="66" charset="0"/>
              </a:rPr>
              <a:t> </a:t>
            </a:r>
            <a:r>
              <a:rPr lang="en-US" sz="2800">
                <a:solidFill>
                  <a:schemeClr val="bg1"/>
                </a:solidFill>
                <a:latin typeface="Comic Sans MS" pitchFamily="66" charset="0"/>
              </a:rPr>
              <a:t>people </a:t>
            </a:r>
            <a:r>
              <a:rPr lang="en-US" sz="2800" b="1" i="1">
                <a:solidFill>
                  <a:schemeClr val="bg1"/>
                </a:solidFill>
                <a:latin typeface="Comic Sans MS" pitchFamily="66" charset="0"/>
              </a:rPr>
              <a:t>buy</a:t>
            </a:r>
            <a:r>
              <a:rPr lang="en-US" sz="2800">
                <a:solidFill>
                  <a:schemeClr val="bg1"/>
                </a:solidFill>
                <a:latin typeface="Comic Sans MS" pitchFamily="66" charset="0"/>
              </a:rPr>
              <a:t> more</a:t>
            </a:r>
          </a:p>
          <a:p>
            <a:pPr algn="ctr"/>
            <a:r>
              <a:rPr lang="en-US" sz="2800">
                <a:solidFill>
                  <a:schemeClr val="bg1"/>
                </a:solidFill>
                <a:latin typeface="Comic Sans MS" pitchFamily="66" charset="0"/>
              </a:rPr>
              <a:t> </a:t>
            </a:r>
            <a:r>
              <a:rPr lang="en-US" sz="2800" b="1" i="1">
                <a:solidFill>
                  <a:schemeClr val="bg1"/>
                </a:solidFill>
                <a:latin typeface="Comic Sans MS" pitchFamily="66" charset="0"/>
              </a:rPr>
              <a:t>U.S.</a:t>
            </a:r>
            <a:r>
              <a:rPr lang="en-US" sz="2800">
                <a:solidFill>
                  <a:schemeClr val="bg1"/>
                </a:solidFill>
                <a:latin typeface="Comic Sans MS" pitchFamily="66" charset="0"/>
              </a:rPr>
              <a:t> goods</a:t>
            </a:r>
          </a:p>
        </p:txBody>
      </p:sp>
      <p:sp>
        <p:nvSpPr>
          <p:cNvPr id="4110" name="Oval 14"/>
          <p:cNvSpPr>
            <a:spLocks noChangeArrowheads="1"/>
          </p:cNvSpPr>
          <p:nvPr/>
        </p:nvSpPr>
        <p:spPr bwMode="auto">
          <a:xfrm>
            <a:off x="5867400" y="1524000"/>
            <a:ext cx="3276600" cy="2514600"/>
          </a:xfrm>
          <a:prstGeom prst="ellipse">
            <a:avLst/>
          </a:prstGeom>
          <a:solidFill>
            <a:srgbClr val="0000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a:latin typeface="Comic Sans MS" pitchFamily="66" charset="0"/>
              </a:rPr>
              <a:t> </a:t>
            </a:r>
            <a:r>
              <a:rPr lang="en-US" sz="2800" b="1" i="1">
                <a:solidFill>
                  <a:schemeClr val="bg1"/>
                </a:solidFill>
                <a:latin typeface="Comic Sans MS" pitchFamily="66" charset="0"/>
              </a:rPr>
              <a:t>foreign</a:t>
            </a:r>
            <a:r>
              <a:rPr lang="en-US" sz="2800">
                <a:solidFill>
                  <a:schemeClr val="bg1"/>
                </a:solidFill>
                <a:latin typeface="Comic Sans MS" pitchFamily="66" charset="0"/>
              </a:rPr>
              <a:t> goods</a:t>
            </a:r>
          </a:p>
          <a:p>
            <a:pPr algn="ctr"/>
            <a:r>
              <a:rPr lang="en-US" sz="2800">
                <a:solidFill>
                  <a:schemeClr val="bg1"/>
                </a:solidFill>
                <a:latin typeface="Comic Sans MS" pitchFamily="66" charset="0"/>
              </a:rPr>
              <a:t> are made more</a:t>
            </a:r>
          </a:p>
          <a:p>
            <a:pPr algn="ctr"/>
            <a:r>
              <a:rPr lang="en-US" sz="2800">
                <a:solidFill>
                  <a:schemeClr val="bg1"/>
                </a:solidFill>
                <a:latin typeface="Comic Sans MS" pitchFamily="66" charset="0"/>
              </a:rPr>
              <a:t> </a:t>
            </a:r>
            <a:r>
              <a:rPr lang="en-US" sz="2800" b="1" i="1">
                <a:solidFill>
                  <a:schemeClr val="bg1"/>
                </a:solidFill>
                <a:latin typeface="Comic Sans MS" pitchFamily="66" charset="0"/>
              </a:rPr>
              <a:t>expensive</a:t>
            </a:r>
          </a:p>
        </p:txBody>
      </p:sp>
      <p:sp>
        <p:nvSpPr>
          <p:cNvPr id="4111" name="Oval 15"/>
          <p:cNvSpPr>
            <a:spLocks noChangeArrowheads="1"/>
          </p:cNvSpPr>
          <p:nvPr/>
        </p:nvSpPr>
        <p:spPr bwMode="auto">
          <a:xfrm>
            <a:off x="0" y="1600200"/>
            <a:ext cx="3657600" cy="2514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solidFill>
                  <a:schemeClr val="accent2"/>
                </a:solidFill>
                <a:latin typeface="Comic Sans MS" pitchFamily="66" charset="0"/>
              </a:rPr>
              <a:t>they raise </a:t>
            </a:r>
            <a:r>
              <a:rPr lang="en-US" sz="2800" b="1" i="1">
                <a:solidFill>
                  <a:schemeClr val="accent2"/>
                </a:solidFill>
                <a:latin typeface="Comic Sans MS" pitchFamily="66" charset="0"/>
              </a:rPr>
              <a:t>money</a:t>
            </a:r>
          </a:p>
          <a:p>
            <a:pPr algn="ctr"/>
            <a:r>
              <a:rPr lang="en-US" sz="2800">
                <a:solidFill>
                  <a:schemeClr val="accent2"/>
                </a:solidFill>
                <a:latin typeface="Comic Sans MS" pitchFamily="66" charset="0"/>
              </a:rPr>
              <a:t> for the </a:t>
            </a:r>
            <a:r>
              <a:rPr lang="en-US" sz="2800" b="1" i="1">
                <a:solidFill>
                  <a:schemeClr val="accent2"/>
                </a:solidFill>
                <a:latin typeface="Comic Sans MS" pitchFamily="66" charset="0"/>
              </a:rPr>
              <a:t>government</a:t>
            </a:r>
          </a:p>
        </p:txBody>
      </p:sp>
      <p:sp>
        <p:nvSpPr>
          <p:cNvPr id="4113" name="Line 17"/>
          <p:cNvSpPr>
            <a:spLocks noChangeShapeType="1"/>
          </p:cNvSpPr>
          <p:nvPr/>
        </p:nvSpPr>
        <p:spPr bwMode="auto">
          <a:xfrm>
            <a:off x="5638800" y="1371600"/>
            <a:ext cx="609600" cy="6096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4" name="AutoShape 18"/>
          <p:cNvSpPr>
            <a:spLocks noChangeArrowheads="1"/>
          </p:cNvSpPr>
          <p:nvPr/>
        </p:nvSpPr>
        <p:spPr bwMode="auto">
          <a:xfrm rot="8921320">
            <a:off x="7339013" y="3971925"/>
            <a:ext cx="1828800" cy="838200"/>
          </a:xfrm>
          <a:custGeom>
            <a:avLst/>
            <a:gdLst>
              <a:gd name="G0" fmla="+- 15126 0 0"/>
              <a:gd name="G1" fmla="+- 2912 0 0"/>
              <a:gd name="G2" fmla="+- 12158 0 2912"/>
              <a:gd name="G3" fmla="+- G2 0 2912"/>
              <a:gd name="G4" fmla="*/ G3 32768 32059"/>
              <a:gd name="G5" fmla="*/ G4 1 2"/>
              <a:gd name="G6" fmla="+- 21600 0 15126"/>
              <a:gd name="G7" fmla="*/ G6 2912 6079"/>
              <a:gd name="G8" fmla="+- G7 15126 0"/>
              <a:gd name="T0" fmla="*/ 15126 w 21600"/>
              <a:gd name="T1" fmla="*/ 0 h 21600"/>
              <a:gd name="T2" fmla="*/ 15126 w 21600"/>
              <a:gd name="T3" fmla="*/ 12158 h 21600"/>
              <a:gd name="T4" fmla="*/ 3237 w 21600"/>
              <a:gd name="T5" fmla="*/ 21600 h 21600"/>
              <a:gd name="T6" fmla="*/ 21600 w 21600"/>
              <a:gd name="T7" fmla="*/ 6079 h 21600"/>
              <a:gd name="T8" fmla="*/ 17694720 60000 65536"/>
              <a:gd name="T9" fmla="*/ 5898240 60000 65536"/>
              <a:gd name="T10" fmla="*/ 5898240 60000 65536"/>
              <a:gd name="T11" fmla="*/ 0 60000 65536"/>
              <a:gd name="T12" fmla="*/ 12427 w 21600"/>
              <a:gd name="T13" fmla="*/ G1 h 21600"/>
              <a:gd name="T14" fmla="*/ G8 w 21600"/>
              <a:gd name="T15" fmla="*/ G2 h 21600"/>
            </a:gdLst>
            <a:ahLst/>
            <a:cxnLst>
              <a:cxn ang="T8">
                <a:pos x="T0" y="T1"/>
              </a:cxn>
              <a:cxn ang="T9">
                <a:pos x="T2" y="T3"/>
              </a:cxn>
              <a:cxn ang="T10">
                <a:pos x="T4" y="T5"/>
              </a:cxn>
              <a:cxn ang="T11">
                <a:pos x="T6" y="T7"/>
              </a:cxn>
            </a:cxnLst>
            <a:rect l="T12" t="T13" r="T14" b="T15"/>
            <a:pathLst>
              <a:path w="21600" h="21600">
                <a:moveTo>
                  <a:pt x="21600" y="6079"/>
                </a:moveTo>
                <a:lnTo>
                  <a:pt x="15126" y="0"/>
                </a:lnTo>
                <a:lnTo>
                  <a:pt x="15126" y="2912"/>
                </a:lnTo>
                <a:lnTo>
                  <a:pt x="12427" y="2912"/>
                </a:lnTo>
                <a:cubicBezTo>
                  <a:pt x="5564" y="2912"/>
                  <a:pt x="0" y="7052"/>
                  <a:pt x="0" y="12158"/>
                </a:cubicBezTo>
                <a:lnTo>
                  <a:pt x="0" y="21600"/>
                </a:lnTo>
                <a:lnTo>
                  <a:pt x="6474" y="21600"/>
                </a:lnTo>
                <a:lnTo>
                  <a:pt x="6474" y="12158"/>
                </a:lnTo>
                <a:cubicBezTo>
                  <a:pt x="6474" y="10550"/>
                  <a:pt x="9139" y="9246"/>
                  <a:pt x="12427" y="9246"/>
                </a:cubicBezTo>
                <a:lnTo>
                  <a:pt x="15126" y="9246"/>
                </a:lnTo>
                <a:lnTo>
                  <a:pt x="15126" y="12158"/>
                </a:lnTo>
                <a:close/>
              </a:path>
            </a:pathLst>
          </a:cu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4115" name="AutoShape 19"/>
          <p:cNvSpPr>
            <a:spLocks noChangeArrowheads="1"/>
          </p:cNvSpPr>
          <p:nvPr/>
        </p:nvSpPr>
        <p:spPr bwMode="auto">
          <a:xfrm>
            <a:off x="3276600" y="5257800"/>
            <a:ext cx="1143000" cy="485775"/>
          </a:xfrm>
          <a:prstGeom prst="leftArrow">
            <a:avLst>
              <a:gd name="adj1" fmla="val 50000"/>
              <a:gd name="adj2" fmla="val 58824"/>
            </a:avLst>
          </a:prstGeom>
          <a:solidFill>
            <a:srgbClr val="33CC33"/>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Tree>
    <p:extLst>
      <p:ext uri="{BB962C8B-B14F-4D97-AF65-F5344CB8AC3E}">
        <p14:creationId xmlns:p14="http://schemas.microsoft.com/office/powerpoint/2010/main" val="18600569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9" presetClass="entr" presetSubtype="10" fill="hold" grpId="0" nodeType="clickEffect">
                                  <p:stCondLst>
                                    <p:cond delay="0"/>
                                  </p:stCondLst>
                                  <p:childTnLst>
                                    <p:set>
                                      <p:cBhvr>
                                        <p:cTn id="6" dur="1" fill="hold">
                                          <p:stCondLst>
                                            <p:cond delay="0"/>
                                          </p:stCondLst>
                                        </p:cTn>
                                        <p:tgtEl>
                                          <p:spTgt spid="4112"/>
                                        </p:tgtEl>
                                        <p:attrNameLst>
                                          <p:attrName>style.visibility</p:attrName>
                                        </p:attrNameLst>
                                      </p:cBhvr>
                                      <p:to>
                                        <p:strVal val="visible"/>
                                      </p:to>
                                    </p:set>
                                    <p:anim calcmode="lin" valueType="num">
                                      <p:cBhvr>
                                        <p:cTn id="7" dur="5000" fill="hold"/>
                                        <p:tgtEl>
                                          <p:spTgt spid="4112"/>
                                        </p:tgtEl>
                                        <p:attrNameLst>
                                          <p:attrName>ppt_w</p:attrName>
                                        </p:attrNameLst>
                                      </p:cBhvr>
                                      <p:tavLst>
                                        <p:tav tm="0" fmla="#ppt_w*sin(2.5*pi*$)">
                                          <p:val>
                                            <p:fltVal val="0"/>
                                          </p:val>
                                        </p:tav>
                                        <p:tav tm="100000">
                                          <p:val>
                                            <p:fltVal val="1"/>
                                          </p:val>
                                        </p:tav>
                                      </p:tavLst>
                                    </p:anim>
                                    <p:anim calcmode="lin" valueType="num">
                                      <p:cBhvr>
                                        <p:cTn id="8" dur="5000" fill="hold"/>
                                        <p:tgtEl>
                                          <p:spTgt spid="4112"/>
                                        </p:tgtEl>
                                        <p:attrNameLst>
                                          <p:attrName>ppt_h</p:attrName>
                                        </p:attrNameLst>
                                      </p:cBhvr>
                                      <p:tavLst>
                                        <p:tav tm="0">
                                          <p:val>
                                            <p:strVal val="#ppt_h"/>
                                          </p:val>
                                        </p:tav>
                                        <p:tav tm="100000">
                                          <p:val>
                                            <p:strVal val="#ppt_h"/>
                                          </p:val>
                                        </p:tav>
                                      </p:tavLst>
                                    </p:anim>
                                  </p:childTnLst>
                                </p:cTn>
                              </p:par>
                              <p:par>
                                <p:cTn id="9" presetID="19" presetClass="entr" presetSubtype="10" fill="hold" grpId="0" nodeType="withEffect">
                                  <p:stCondLst>
                                    <p:cond delay="0"/>
                                  </p:stCondLst>
                                  <p:childTnLst>
                                    <p:set>
                                      <p:cBhvr>
                                        <p:cTn id="10" dur="1" fill="hold">
                                          <p:stCondLst>
                                            <p:cond delay="0"/>
                                          </p:stCondLst>
                                        </p:cTn>
                                        <p:tgtEl>
                                          <p:spTgt spid="4113"/>
                                        </p:tgtEl>
                                        <p:attrNameLst>
                                          <p:attrName>style.visibility</p:attrName>
                                        </p:attrNameLst>
                                      </p:cBhvr>
                                      <p:to>
                                        <p:strVal val="visible"/>
                                      </p:to>
                                    </p:set>
                                    <p:anim calcmode="lin" valueType="num">
                                      <p:cBhvr>
                                        <p:cTn id="11" dur="5000" fill="hold"/>
                                        <p:tgtEl>
                                          <p:spTgt spid="4113"/>
                                        </p:tgtEl>
                                        <p:attrNameLst>
                                          <p:attrName>ppt_w</p:attrName>
                                        </p:attrNameLst>
                                      </p:cBhvr>
                                      <p:tavLst>
                                        <p:tav tm="0" fmla="#ppt_w*sin(2.5*pi*$)">
                                          <p:val>
                                            <p:fltVal val="0"/>
                                          </p:val>
                                        </p:tav>
                                        <p:tav tm="100000">
                                          <p:val>
                                            <p:fltVal val="1"/>
                                          </p:val>
                                        </p:tav>
                                      </p:tavLst>
                                    </p:anim>
                                    <p:anim calcmode="lin" valueType="num">
                                      <p:cBhvr>
                                        <p:cTn id="12" dur="5000" fill="hold"/>
                                        <p:tgtEl>
                                          <p:spTgt spid="4113"/>
                                        </p:tgtEl>
                                        <p:attrNameLst>
                                          <p:attrName>ppt_h</p:attrName>
                                        </p:attrNameLst>
                                      </p:cBhvr>
                                      <p:tavLst>
                                        <p:tav tm="0">
                                          <p:val>
                                            <p:strVal val="#ppt_h"/>
                                          </p:val>
                                        </p:tav>
                                        <p:tav tm="100000">
                                          <p:val>
                                            <p:strVal val="#ppt_h"/>
                                          </p:val>
                                        </p:tav>
                                      </p:tavLst>
                                    </p:anim>
                                  </p:childTnLst>
                                </p:cTn>
                              </p:par>
                              <p:par>
                                <p:cTn id="13" presetID="19" presetClass="entr" presetSubtype="10" fill="hold" grpId="0" nodeType="withEffect">
                                  <p:stCondLst>
                                    <p:cond delay="0"/>
                                  </p:stCondLst>
                                  <p:childTnLst>
                                    <p:set>
                                      <p:cBhvr>
                                        <p:cTn id="14" dur="1" fill="hold">
                                          <p:stCondLst>
                                            <p:cond delay="0"/>
                                          </p:stCondLst>
                                        </p:cTn>
                                        <p:tgtEl>
                                          <p:spTgt spid="4107"/>
                                        </p:tgtEl>
                                        <p:attrNameLst>
                                          <p:attrName>style.visibility</p:attrName>
                                        </p:attrNameLst>
                                      </p:cBhvr>
                                      <p:to>
                                        <p:strVal val="visible"/>
                                      </p:to>
                                    </p:set>
                                    <p:anim calcmode="lin" valueType="num">
                                      <p:cBhvr>
                                        <p:cTn id="15" dur="5000" fill="hold"/>
                                        <p:tgtEl>
                                          <p:spTgt spid="4107"/>
                                        </p:tgtEl>
                                        <p:attrNameLst>
                                          <p:attrName>ppt_w</p:attrName>
                                        </p:attrNameLst>
                                      </p:cBhvr>
                                      <p:tavLst>
                                        <p:tav tm="0" fmla="#ppt_w*sin(2.5*pi*$)">
                                          <p:val>
                                            <p:fltVal val="0"/>
                                          </p:val>
                                        </p:tav>
                                        <p:tav tm="100000">
                                          <p:val>
                                            <p:fltVal val="1"/>
                                          </p:val>
                                        </p:tav>
                                      </p:tavLst>
                                    </p:anim>
                                    <p:anim calcmode="lin" valueType="num">
                                      <p:cBhvr>
                                        <p:cTn id="16" dur="5000" fill="hold"/>
                                        <p:tgtEl>
                                          <p:spTgt spid="4107"/>
                                        </p:tgtEl>
                                        <p:attrNameLst>
                                          <p:attrName>ppt_h</p:attrName>
                                        </p:attrNameLst>
                                      </p:cBhvr>
                                      <p:tavLst>
                                        <p:tav tm="0">
                                          <p:val>
                                            <p:strVal val="#ppt_h"/>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56" presetClass="entr" presetSubtype="0" fill="hold" grpId="0" nodeType="clickEffect">
                                  <p:stCondLst>
                                    <p:cond delay="0"/>
                                  </p:stCondLst>
                                  <p:iterate type="lt">
                                    <p:tmPct val="10000"/>
                                  </p:iterate>
                                  <p:childTnLst>
                                    <p:set>
                                      <p:cBhvr>
                                        <p:cTn id="20" dur="1" fill="hold">
                                          <p:stCondLst>
                                            <p:cond delay="0"/>
                                          </p:stCondLst>
                                        </p:cTn>
                                        <p:tgtEl>
                                          <p:spTgt spid="4111"/>
                                        </p:tgtEl>
                                        <p:attrNameLst>
                                          <p:attrName>style.visibility</p:attrName>
                                        </p:attrNameLst>
                                      </p:cBhvr>
                                      <p:to>
                                        <p:strVal val="visible"/>
                                      </p:to>
                                    </p:set>
                                    <p:anim by="(-#ppt_w*2)" calcmode="lin" valueType="num">
                                      <p:cBhvr rctx="PPT">
                                        <p:cTn id="21" dur="500" autoRev="1" fill="hold">
                                          <p:stCondLst>
                                            <p:cond delay="0"/>
                                          </p:stCondLst>
                                        </p:cTn>
                                        <p:tgtEl>
                                          <p:spTgt spid="4111"/>
                                        </p:tgtEl>
                                        <p:attrNameLst>
                                          <p:attrName>ppt_w</p:attrName>
                                        </p:attrNameLst>
                                      </p:cBhvr>
                                    </p:anim>
                                    <p:anim by="(#ppt_w*0.50)" calcmode="lin" valueType="num">
                                      <p:cBhvr>
                                        <p:cTn id="22" dur="500" decel="50000" autoRev="1" fill="hold">
                                          <p:stCondLst>
                                            <p:cond delay="0"/>
                                          </p:stCondLst>
                                        </p:cTn>
                                        <p:tgtEl>
                                          <p:spTgt spid="4111"/>
                                        </p:tgtEl>
                                        <p:attrNameLst>
                                          <p:attrName>ppt_x</p:attrName>
                                        </p:attrNameLst>
                                      </p:cBhvr>
                                    </p:anim>
                                    <p:anim from="(-#ppt_h/2)" to="(#ppt_y)" calcmode="lin" valueType="num">
                                      <p:cBhvr>
                                        <p:cTn id="23" dur="1000" fill="hold">
                                          <p:stCondLst>
                                            <p:cond delay="0"/>
                                          </p:stCondLst>
                                        </p:cTn>
                                        <p:tgtEl>
                                          <p:spTgt spid="4111"/>
                                        </p:tgtEl>
                                        <p:attrNameLst>
                                          <p:attrName>ppt_y</p:attrName>
                                        </p:attrNameLst>
                                      </p:cBhvr>
                                    </p:anim>
                                    <p:animRot by="21600000">
                                      <p:cBhvr>
                                        <p:cTn id="24" dur="1000" fill="hold">
                                          <p:stCondLst>
                                            <p:cond delay="0"/>
                                          </p:stCondLst>
                                        </p:cTn>
                                        <p:tgtEl>
                                          <p:spTgt spid="4111"/>
                                        </p:tgtEl>
                                        <p:attrNameLst>
                                          <p:attrName>r</p:attrName>
                                        </p:attrNameLst>
                                      </p:cBhvr>
                                    </p:animRot>
                                  </p:childTnLst>
                                </p:cTn>
                              </p:par>
                            </p:childTnLst>
                          </p:cTn>
                        </p:par>
                      </p:childTnLst>
                    </p:cTn>
                  </p:par>
                  <p:par>
                    <p:cTn id="25" fill="hold" nodeType="clickPar">
                      <p:stCondLst>
                        <p:cond delay="indefinite"/>
                      </p:stCondLst>
                      <p:childTnLst>
                        <p:par>
                          <p:cTn id="26" fill="hold" nodeType="withGroup">
                            <p:stCondLst>
                              <p:cond delay="0"/>
                            </p:stCondLst>
                            <p:childTnLst>
                              <p:par>
                                <p:cTn id="27" presetID="26" presetClass="entr" presetSubtype="0" fill="hold" grpId="0" nodeType="clickEffect">
                                  <p:stCondLst>
                                    <p:cond delay="0"/>
                                  </p:stCondLst>
                                  <p:childTnLst>
                                    <p:set>
                                      <p:cBhvr>
                                        <p:cTn id="28" dur="1" fill="hold">
                                          <p:stCondLst>
                                            <p:cond delay="0"/>
                                          </p:stCondLst>
                                        </p:cTn>
                                        <p:tgtEl>
                                          <p:spTgt spid="4110"/>
                                        </p:tgtEl>
                                        <p:attrNameLst>
                                          <p:attrName>style.visibility</p:attrName>
                                        </p:attrNameLst>
                                      </p:cBhvr>
                                      <p:to>
                                        <p:strVal val="visible"/>
                                      </p:to>
                                    </p:set>
                                    <p:animEffect transition="in" filter="wipe(down)">
                                      <p:cBhvr>
                                        <p:cTn id="29" dur="580">
                                          <p:stCondLst>
                                            <p:cond delay="0"/>
                                          </p:stCondLst>
                                        </p:cTn>
                                        <p:tgtEl>
                                          <p:spTgt spid="4110"/>
                                        </p:tgtEl>
                                      </p:cBhvr>
                                    </p:animEffect>
                                    <p:anim calcmode="lin" valueType="num">
                                      <p:cBhvr>
                                        <p:cTn id="30" dur="1822" tmFilter="0,0; 0.14,0.36; 0.43,0.73; 0.71,0.91; 1.0,1.0">
                                          <p:stCondLst>
                                            <p:cond delay="0"/>
                                          </p:stCondLst>
                                        </p:cTn>
                                        <p:tgtEl>
                                          <p:spTgt spid="4110"/>
                                        </p:tgtEl>
                                        <p:attrNameLst>
                                          <p:attrName>ppt_x</p:attrName>
                                        </p:attrNameLst>
                                      </p:cBhvr>
                                      <p:tavLst>
                                        <p:tav tm="0">
                                          <p:val>
                                            <p:strVal val="#ppt_x-0.25"/>
                                          </p:val>
                                        </p:tav>
                                        <p:tav tm="100000">
                                          <p:val>
                                            <p:strVal val="#ppt_x"/>
                                          </p:val>
                                        </p:tav>
                                      </p:tavLst>
                                    </p:anim>
                                    <p:anim calcmode="lin" valueType="num">
                                      <p:cBhvr>
                                        <p:cTn id="31" dur="664" tmFilter="0.0,0.0; 0.25,0.07; 0.50,0.2; 0.75,0.467; 1.0,1.0">
                                          <p:stCondLst>
                                            <p:cond delay="0"/>
                                          </p:stCondLst>
                                        </p:cTn>
                                        <p:tgtEl>
                                          <p:spTgt spid="4110"/>
                                        </p:tgtEl>
                                        <p:attrNameLst>
                                          <p:attrName>ppt_y</p:attrName>
                                        </p:attrNameLst>
                                      </p:cBhvr>
                                      <p:tavLst>
                                        <p:tav tm="0" fmla="#ppt_y-sin(pi*$)/3">
                                          <p:val>
                                            <p:fltVal val="0.5"/>
                                          </p:val>
                                        </p:tav>
                                        <p:tav tm="100000">
                                          <p:val>
                                            <p:fltVal val="1"/>
                                          </p:val>
                                        </p:tav>
                                      </p:tavLst>
                                    </p:anim>
                                    <p:anim calcmode="lin" valueType="num">
                                      <p:cBhvr>
                                        <p:cTn id="32" dur="664" tmFilter="0, 0; 0.125,0.2665; 0.25,0.4; 0.375,0.465; 0.5,0.5;  0.625,0.535; 0.75,0.6; 0.875,0.7335; 1,1">
                                          <p:stCondLst>
                                            <p:cond delay="664"/>
                                          </p:stCondLst>
                                        </p:cTn>
                                        <p:tgtEl>
                                          <p:spTgt spid="4110"/>
                                        </p:tgtEl>
                                        <p:attrNameLst>
                                          <p:attrName>ppt_y</p:attrName>
                                        </p:attrNameLst>
                                      </p:cBhvr>
                                      <p:tavLst>
                                        <p:tav tm="0" fmla="#ppt_y-sin(pi*$)/9">
                                          <p:val>
                                            <p:fltVal val="0"/>
                                          </p:val>
                                        </p:tav>
                                        <p:tav tm="100000">
                                          <p:val>
                                            <p:fltVal val="1"/>
                                          </p:val>
                                        </p:tav>
                                      </p:tavLst>
                                    </p:anim>
                                    <p:anim calcmode="lin" valueType="num">
                                      <p:cBhvr>
                                        <p:cTn id="33" dur="332" tmFilter="0, 0; 0.125,0.2665; 0.25,0.4; 0.375,0.465; 0.5,0.5;  0.625,0.535; 0.75,0.6; 0.875,0.7335; 1,1">
                                          <p:stCondLst>
                                            <p:cond delay="1324"/>
                                          </p:stCondLst>
                                        </p:cTn>
                                        <p:tgtEl>
                                          <p:spTgt spid="4110"/>
                                        </p:tgtEl>
                                        <p:attrNameLst>
                                          <p:attrName>ppt_y</p:attrName>
                                        </p:attrNameLst>
                                      </p:cBhvr>
                                      <p:tavLst>
                                        <p:tav tm="0" fmla="#ppt_y-sin(pi*$)/27">
                                          <p:val>
                                            <p:fltVal val="0"/>
                                          </p:val>
                                        </p:tav>
                                        <p:tav tm="100000">
                                          <p:val>
                                            <p:fltVal val="1"/>
                                          </p:val>
                                        </p:tav>
                                      </p:tavLst>
                                    </p:anim>
                                    <p:anim calcmode="lin" valueType="num">
                                      <p:cBhvr>
                                        <p:cTn id="34" dur="164" tmFilter="0, 0; 0.125,0.2665; 0.25,0.4; 0.375,0.465; 0.5,0.5;  0.625,0.535; 0.75,0.6; 0.875,0.7335; 1,1">
                                          <p:stCondLst>
                                            <p:cond delay="1656"/>
                                          </p:stCondLst>
                                        </p:cTn>
                                        <p:tgtEl>
                                          <p:spTgt spid="4110"/>
                                        </p:tgtEl>
                                        <p:attrNameLst>
                                          <p:attrName>ppt_y</p:attrName>
                                        </p:attrNameLst>
                                      </p:cBhvr>
                                      <p:tavLst>
                                        <p:tav tm="0" fmla="#ppt_y-sin(pi*$)/81">
                                          <p:val>
                                            <p:fltVal val="0"/>
                                          </p:val>
                                        </p:tav>
                                        <p:tav tm="100000">
                                          <p:val>
                                            <p:fltVal val="1"/>
                                          </p:val>
                                        </p:tav>
                                      </p:tavLst>
                                    </p:anim>
                                    <p:animScale>
                                      <p:cBhvr>
                                        <p:cTn id="35" dur="26">
                                          <p:stCondLst>
                                            <p:cond delay="650"/>
                                          </p:stCondLst>
                                        </p:cTn>
                                        <p:tgtEl>
                                          <p:spTgt spid="4110"/>
                                        </p:tgtEl>
                                      </p:cBhvr>
                                      <p:to x="100000" y="60000"/>
                                    </p:animScale>
                                    <p:animScale>
                                      <p:cBhvr>
                                        <p:cTn id="36" dur="166" decel="50000">
                                          <p:stCondLst>
                                            <p:cond delay="676"/>
                                          </p:stCondLst>
                                        </p:cTn>
                                        <p:tgtEl>
                                          <p:spTgt spid="4110"/>
                                        </p:tgtEl>
                                      </p:cBhvr>
                                      <p:to x="100000" y="100000"/>
                                    </p:animScale>
                                    <p:animScale>
                                      <p:cBhvr>
                                        <p:cTn id="37" dur="26">
                                          <p:stCondLst>
                                            <p:cond delay="1312"/>
                                          </p:stCondLst>
                                        </p:cTn>
                                        <p:tgtEl>
                                          <p:spTgt spid="4110"/>
                                        </p:tgtEl>
                                      </p:cBhvr>
                                      <p:to x="100000" y="80000"/>
                                    </p:animScale>
                                    <p:animScale>
                                      <p:cBhvr>
                                        <p:cTn id="38" dur="166" decel="50000">
                                          <p:stCondLst>
                                            <p:cond delay="1338"/>
                                          </p:stCondLst>
                                        </p:cTn>
                                        <p:tgtEl>
                                          <p:spTgt spid="4110"/>
                                        </p:tgtEl>
                                      </p:cBhvr>
                                      <p:to x="100000" y="100000"/>
                                    </p:animScale>
                                    <p:animScale>
                                      <p:cBhvr>
                                        <p:cTn id="39" dur="26">
                                          <p:stCondLst>
                                            <p:cond delay="1642"/>
                                          </p:stCondLst>
                                        </p:cTn>
                                        <p:tgtEl>
                                          <p:spTgt spid="4110"/>
                                        </p:tgtEl>
                                      </p:cBhvr>
                                      <p:to x="100000" y="90000"/>
                                    </p:animScale>
                                    <p:animScale>
                                      <p:cBhvr>
                                        <p:cTn id="40" dur="166" decel="50000">
                                          <p:stCondLst>
                                            <p:cond delay="1668"/>
                                          </p:stCondLst>
                                        </p:cTn>
                                        <p:tgtEl>
                                          <p:spTgt spid="4110"/>
                                        </p:tgtEl>
                                      </p:cBhvr>
                                      <p:to x="100000" y="100000"/>
                                    </p:animScale>
                                    <p:animScale>
                                      <p:cBhvr>
                                        <p:cTn id="41" dur="26">
                                          <p:stCondLst>
                                            <p:cond delay="1808"/>
                                          </p:stCondLst>
                                        </p:cTn>
                                        <p:tgtEl>
                                          <p:spTgt spid="4110"/>
                                        </p:tgtEl>
                                      </p:cBhvr>
                                      <p:to x="100000" y="95000"/>
                                    </p:animScale>
                                    <p:animScale>
                                      <p:cBhvr>
                                        <p:cTn id="42" dur="166" decel="50000">
                                          <p:stCondLst>
                                            <p:cond delay="1834"/>
                                          </p:stCondLst>
                                        </p:cTn>
                                        <p:tgtEl>
                                          <p:spTgt spid="4110"/>
                                        </p:tgtEl>
                                      </p:cBhvr>
                                      <p:to x="100000" y="100000"/>
                                    </p:animScale>
                                  </p:childTnLst>
                                </p:cTn>
                              </p:par>
                            </p:childTnLst>
                          </p:cTn>
                        </p:par>
                      </p:childTnLst>
                    </p:cTn>
                  </p:par>
                  <p:par>
                    <p:cTn id="43" fill="hold" nodeType="clickPar">
                      <p:stCondLst>
                        <p:cond delay="indefinite"/>
                      </p:stCondLst>
                      <p:childTnLst>
                        <p:par>
                          <p:cTn id="44" fill="hold" nodeType="withGroup">
                            <p:stCondLst>
                              <p:cond delay="0"/>
                            </p:stCondLst>
                            <p:childTnLst>
                              <p:par>
                                <p:cTn id="45" presetID="35" presetClass="entr" presetSubtype="0" fill="hold" grpId="0" nodeType="clickEffect">
                                  <p:stCondLst>
                                    <p:cond delay="0"/>
                                  </p:stCondLst>
                                  <p:childTnLst>
                                    <p:set>
                                      <p:cBhvr>
                                        <p:cTn id="46" dur="1" fill="hold">
                                          <p:stCondLst>
                                            <p:cond delay="0"/>
                                          </p:stCondLst>
                                        </p:cTn>
                                        <p:tgtEl>
                                          <p:spTgt spid="4114"/>
                                        </p:tgtEl>
                                        <p:attrNameLst>
                                          <p:attrName>style.visibility</p:attrName>
                                        </p:attrNameLst>
                                      </p:cBhvr>
                                      <p:to>
                                        <p:strVal val="visible"/>
                                      </p:to>
                                    </p:set>
                                    <p:animEffect transition="in" filter="fade">
                                      <p:cBhvr>
                                        <p:cTn id="47" dur="2000"/>
                                        <p:tgtEl>
                                          <p:spTgt spid="4114"/>
                                        </p:tgtEl>
                                      </p:cBhvr>
                                    </p:animEffect>
                                    <p:anim calcmode="lin" valueType="num">
                                      <p:cBhvr>
                                        <p:cTn id="48" dur="2000" fill="hold"/>
                                        <p:tgtEl>
                                          <p:spTgt spid="4114"/>
                                        </p:tgtEl>
                                        <p:attrNameLst>
                                          <p:attrName>style.rotation</p:attrName>
                                        </p:attrNameLst>
                                      </p:cBhvr>
                                      <p:tavLst>
                                        <p:tav tm="0">
                                          <p:val>
                                            <p:fltVal val="720"/>
                                          </p:val>
                                        </p:tav>
                                        <p:tav tm="100000">
                                          <p:val>
                                            <p:fltVal val="0"/>
                                          </p:val>
                                        </p:tav>
                                      </p:tavLst>
                                    </p:anim>
                                    <p:anim calcmode="lin" valueType="num">
                                      <p:cBhvr>
                                        <p:cTn id="49" dur="2000" fill="hold"/>
                                        <p:tgtEl>
                                          <p:spTgt spid="4114"/>
                                        </p:tgtEl>
                                        <p:attrNameLst>
                                          <p:attrName>ppt_h</p:attrName>
                                        </p:attrNameLst>
                                      </p:cBhvr>
                                      <p:tavLst>
                                        <p:tav tm="0">
                                          <p:val>
                                            <p:fltVal val="0"/>
                                          </p:val>
                                        </p:tav>
                                        <p:tav tm="100000">
                                          <p:val>
                                            <p:strVal val="#ppt_h"/>
                                          </p:val>
                                        </p:tav>
                                      </p:tavLst>
                                    </p:anim>
                                    <p:anim calcmode="lin" valueType="num">
                                      <p:cBhvr>
                                        <p:cTn id="50" dur="2000" fill="hold"/>
                                        <p:tgtEl>
                                          <p:spTgt spid="4114"/>
                                        </p:tgtEl>
                                        <p:attrNameLst>
                                          <p:attrName>ppt_w</p:attrName>
                                        </p:attrNameLst>
                                      </p:cBhvr>
                                      <p:tavLst>
                                        <p:tav tm="0">
                                          <p:val>
                                            <p:fltVal val="0"/>
                                          </p:val>
                                        </p:tav>
                                        <p:tav tm="100000">
                                          <p:val>
                                            <p:strVal val="#ppt_w"/>
                                          </p:val>
                                        </p:tav>
                                      </p:tavLst>
                                    </p:anim>
                                  </p:childTnLst>
                                </p:cTn>
                              </p:par>
                            </p:childTnLst>
                          </p:cTn>
                        </p:par>
                      </p:childTnLst>
                    </p:cTn>
                  </p:par>
                  <p:par>
                    <p:cTn id="51" fill="hold" nodeType="clickPar">
                      <p:stCondLst>
                        <p:cond delay="indefinite"/>
                      </p:stCondLst>
                      <p:childTnLst>
                        <p:par>
                          <p:cTn id="52" fill="hold" nodeType="withGroup">
                            <p:stCondLst>
                              <p:cond delay="0"/>
                            </p:stCondLst>
                            <p:childTnLst>
                              <p:par>
                                <p:cTn id="53" presetID="27" presetClass="entr" presetSubtype="0" fill="hold" grpId="0" nodeType="clickEffect">
                                  <p:stCondLst>
                                    <p:cond delay="0"/>
                                  </p:stCondLst>
                                  <p:iterate type="lt">
                                    <p:tmPct val="50000"/>
                                  </p:iterate>
                                  <p:childTnLst>
                                    <p:set>
                                      <p:cBhvr>
                                        <p:cTn id="54" dur="1" fill="hold">
                                          <p:stCondLst>
                                            <p:cond delay="0"/>
                                          </p:stCondLst>
                                        </p:cTn>
                                        <p:tgtEl>
                                          <p:spTgt spid="4109"/>
                                        </p:tgtEl>
                                        <p:attrNameLst>
                                          <p:attrName>style.visibility</p:attrName>
                                        </p:attrNameLst>
                                      </p:cBhvr>
                                      <p:to>
                                        <p:strVal val="visible"/>
                                      </p:to>
                                    </p:set>
                                    <p:anim calcmode="discrete" valueType="clr">
                                      <p:cBhvr override="childStyle">
                                        <p:cTn id="55" dur="80"/>
                                        <p:tgtEl>
                                          <p:spTgt spid="4109"/>
                                        </p:tgtEl>
                                        <p:attrNameLst>
                                          <p:attrName>style.color</p:attrName>
                                        </p:attrNameLst>
                                      </p:cBhvr>
                                      <p:tavLst>
                                        <p:tav tm="0">
                                          <p:val>
                                            <p:clrVal>
                                              <a:schemeClr val="accent2"/>
                                            </p:clrVal>
                                          </p:val>
                                        </p:tav>
                                        <p:tav tm="50000">
                                          <p:val>
                                            <p:clrVal>
                                              <a:schemeClr val="hlink"/>
                                            </p:clrVal>
                                          </p:val>
                                        </p:tav>
                                      </p:tavLst>
                                    </p:anim>
                                    <p:anim calcmode="discrete" valueType="clr">
                                      <p:cBhvr>
                                        <p:cTn id="56" dur="80"/>
                                        <p:tgtEl>
                                          <p:spTgt spid="4109"/>
                                        </p:tgtEl>
                                        <p:attrNameLst>
                                          <p:attrName>fillcolor</p:attrName>
                                        </p:attrNameLst>
                                      </p:cBhvr>
                                      <p:tavLst>
                                        <p:tav tm="0">
                                          <p:val>
                                            <p:clrVal>
                                              <a:schemeClr val="accent2"/>
                                            </p:clrVal>
                                          </p:val>
                                        </p:tav>
                                        <p:tav tm="50000">
                                          <p:val>
                                            <p:clrVal>
                                              <a:schemeClr val="hlink"/>
                                            </p:clrVal>
                                          </p:val>
                                        </p:tav>
                                      </p:tavLst>
                                    </p:anim>
                                    <p:set>
                                      <p:cBhvr>
                                        <p:cTn id="57" dur="80"/>
                                        <p:tgtEl>
                                          <p:spTgt spid="4109"/>
                                        </p:tgtEl>
                                        <p:attrNameLst>
                                          <p:attrName>fill.type</p:attrName>
                                        </p:attrNameLst>
                                      </p:cBhvr>
                                      <p:to>
                                        <p:strVal val="solid"/>
                                      </p:to>
                                    </p:set>
                                  </p:childTnLst>
                                </p:cTn>
                              </p:par>
                            </p:childTnLst>
                          </p:cTn>
                        </p:par>
                      </p:childTnLst>
                    </p:cTn>
                  </p:par>
                  <p:par>
                    <p:cTn id="58" fill="hold" nodeType="clickPar">
                      <p:stCondLst>
                        <p:cond delay="indefinite"/>
                      </p:stCondLst>
                      <p:childTnLst>
                        <p:par>
                          <p:cTn id="59" fill="hold" nodeType="withGroup">
                            <p:stCondLst>
                              <p:cond delay="0"/>
                            </p:stCondLst>
                            <p:childTnLst>
                              <p:par>
                                <p:cTn id="60" presetID="15" presetClass="entr" presetSubtype="0" fill="hold" grpId="0" nodeType="clickEffect">
                                  <p:stCondLst>
                                    <p:cond delay="0"/>
                                  </p:stCondLst>
                                  <p:childTnLst>
                                    <p:set>
                                      <p:cBhvr>
                                        <p:cTn id="61" dur="1" fill="hold">
                                          <p:stCondLst>
                                            <p:cond delay="0"/>
                                          </p:stCondLst>
                                        </p:cTn>
                                        <p:tgtEl>
                                          <p:spTgt spid="4115"/>
                                        </p:tgtEl>
                                        <p:attrNameLst>
                                          <p:attrName>style.visibility</p:attrName>
                                        </p:attrNameLst>
                                      </p:cBhvr>
                                      <p:to>
                                        <p:strVal val="visible"/>
                                      </p:to>
                                    </p:set>
                                    <p:anim calcmode="lin" valueType="num">
                                      <p:cBhvr>
                                        <p:cTn id="62" dur="1000" fill="hold"/>
                                        <p:tgtEl>
                                          <p:spTgt spid="4115"/>
                                        </p:tgtEl>
                                        <p:attrNameLst>
                                          <p:attrName>ppt_w</p:attrName>
                                        </p:attrNameLst>
                                      </p:cBhvr>
                                      <p:tavLst>
                                        <p:tav tm="0">
                                          <p:val>
                                            <p:fltVal val="0"/>
                                          </p:val>
                                        </p:tav>
                                        <p:tav tm="100000">
                                          <p:val>
                                            <p:strVal val="#ppt_w"/>
                                          </p:val>
                                        </p:tav>
                                      </p:tavLst>
                                    </p:anim>
                                    <p:anim calcmode="lin" valueType="num">
                                      <p:cBhvr>
                                        <p:cTn id="63" dur="1000" fill="hold"/>
                                        <p:tgtEl>
                                          <p:spTgt spid="4115"/>
                                        </p:tgtEl>
                                        <p:attrNameLst>
                                          <p:attrName>ppt_h</p:attrName>
                                        </p:attrNameLst>
                                      </p:cBhvr>
                                      <p:tavLst>
                                        <p:tav tm="0">
                                          <p:val>
                                            <p:fltVal val="0"/>
                                          </p:val>
                                        </p:tav>
                                        <p:tav tm="100000">
                                          <p:val>
                                            <p:strVal val="#ppt_h"/>
                                          </p:val>
                                        </p:tav>
                                      </p:tavLst>
                                    </p:anim>
                                    <p:anim calcmode="lin" valueType="num">
                                      <p:cBhvr>
                                        <p:cTn id="64" dur="1000" fill="hold"/>
                                        <p:tgtEl>
                                          <p:spTgt spid="4115"/>
                                        </p:tgtEl>
                                        <p:attrNameLst>
                                          <p:attrName>ppt_x</p:attrName>
                                        </p:attrNameLst>
                                      </p:cBhvr>
                                      <p:tavLst>
                                        <p:tav tm="0" fmla="#ppt_x+(cos(-2*pi*(1-$))*-#ppt_x-sin(-2*pi*(1-$))*(1-#ppt_y))*(1-$)">
                                          <p:val>
                                            <p:fltVal val="0"/>
                                          </p:val>
                                        </p:tav>
                                        <p:tav tm="100000">
                                          <p:val>
                                            <p:fltVal val="1"/>
                                          </p:val>
                                        </p:tav>
                                      </p:tavLst>
                                    </p:anim>
                                    <p:anim calcmode="lin" valueType="num">
                                      <p:cBhvr>
                                        <p:cTn id="65" dur="1000" fill="hold"/>
                                        <p:tgtEl>
                                          <p:spTgt spid="4115"/>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66" fill="hold" nodeType="clickPar">
                      <p:stCondLst>
                        <p:cond delay="indefinite"/>
                      </p:stCondLst>
                      <p:childTnLst>
                        <p:par>
                          <p:cTn id="67" fill="hold" nodeType="withGroup">
                            <p:stCondLst>
                              <p:cond delay="0"/>
                            </p:stCondLst>
                            <p:childTnLst>
                              <p:par>
                                <p:cTn id="68" presetID="41" presetClass="entr" presetSubtype="0" fill="hold" grpId="0" nodeType="clickEffect">
                                  <p:stCondLst>
                                    <p:cond delay="0"/>
                                  </p:stCondLst>
                                  <p:iterate type="lt">
                                    <p:tmPct val="10000"/>
                                  </p:iterate>
                                  <p:childTnLst>
                                    <p:set>
                                      <p:cBhvr>
                                        <p:cTn id="69" dur="1" fill="hold">
                                          <p:stCondLst>
                                            <p:cond delay="0"/>
                                          </p:stCondLst>
                                        </p:cTn>
                                        <p:tgtEl>
                                          <p:spTgt spid="4108"/>
                                        </p:tgtEl>
                                        <p:attrNameLst>
                                          <p:attrName>style.visibility</p:attrName>
                                        </p:attrNameLst>
                                      </p:cBhvr>
                                      <p:to>
                                        <p:strVal val="visible"/>
                                      </p:to>
                                    </p:set>
                                    <p:anim calcmode="lin" valueType="num">
                                      <p:cBhvr>
                                        <p:cTn id="70" dur="500" fill="hold"/>
                                        <p:tgtEl>
                                          <p:spTgt spid="4108"/>
                                        </p:tgtEl>
                                        <p:attrNameLst>
                                          <p:attrName>ppt_x</p:attrName>
                                        </p:attrNameLst>
                                      </p:cBhvr>
                                      <p:tavLst>
                                        <p:tav tm="0">
                                          <p:val>
                                            <p:strVal val="#ppt_x"/>
                                          </p:val>
                                        </p:tav>
                                        <p:tav tm="50000">
                                          <p:val>
                                            <p:strVal val="#ppt_x+.1"/>
                                          </p:val>
                                        </p:tav>
                                        <p:tav tm="100000">
                                          <p:val>
                                            <p:strVal val="#ppt_x"/>
                                          </p:val>
                                        </p:tav>
                                      </p:tavLst>
                                    </p:anim>
                                    <p:anim calcmode="lin" valueType="num">
                                      <p:cBhvr>
                                        <p:cTn id="71" dur="500" fill="hold"/>
                                        <p:tgtEl>
                                          <p:spTgt spid="4108"/>
                                        </p:tgtEl>
                                        <p:attrNameLst>
                                          <p:attrName>ppt_y</p:attrName>
                                        </p:attrNameLst>
                                      </p:cBhvr>
                                      <p:tavLst>
                                        <p:tav tm="0">
                                          <p:val>
                                            <p:strVal val="#ppt_y"/>
                                          </p:val>
                                        </p:tav>
                                        <p:tav tm="100000">
                                          <p:val>
                                            <p:strVal val="#ppt_y"/>
                                          </p:val>
                                        </p:tav>
                                      </p:tavLst>
                                    </p:anim>
                                    <p:anim calcmode="lin" valueType="num">
                                      <p:cBhvr>
                                        <p:cTn id="72" dur="500" fill="hold"/>
                                        <p:tgtEl>
                                          <p:spTgt spid="4108"/>
                                        </p:tgtEl>
                                        <p:attrNameLst>
                                          <p:attrName>ppt_h</p:attrName>
                                        </p:attrNameLst>
                                      </p:cBhvr>
                                      <p:tavLst>
                                        <p:tav tm="0">
                                          <p:val>
                                            <p:strVal val="#ppt_h/10"/>
                                          </p:val>
                                        </p:tav>
                                        <p:tav tm="50000">
                                          <p:val>
                                            <p:strVal val="#ppt_h+.01"/>
                                          </p:val>
                                        </p:tav>
                                        <p:tav tm="100000">
                                          <p:val>
                                            <p:strVal val="#ppt_h"/>
                                          </p:val>
                                        </p:tav>
                                      </p:tavLst>
                                    </p:anim>
                                    <p:anim calcmode="lin" valueType="num">
                                      <p:cBhvr>
                                        <p:cTn id="73" dur="500" fill="hold"/>
                                        <p:tgtEl>
                                          <p:spTgt spid="4108"/>
                                        </p:tgtEl>
                                        <p:attrNameLst>
                                          <p:attrName>ppt_w</p:attrName>
                                        </p:attrNameLst>
                                      </p:cBhvr>
                                      <p:tavLst>
                                        <p:tav tm="0">
                                          <p:val>
                                            <p:strVal val="#ppt_w/10"/>
                                          </p:val>
                                        </p:tav>
                                        <p:tav tm="50000">
                                          <p:val>
                                            <p:strVal val="#ppt_w+.01"/>
                                          </p:val>
                                        </p:tav>
                                        <p:tav tm="100000">
                                          <p:val>
                                            <p:strVal val="#ppt_w"/>
                                          </p:val>
                                        </p:tav>
                                      </p:tavLst>
                                    </p:anim>
                                    <p:animEffect transition="in" filter="fade">
                                      <p:cBhvr>
                                        <p:cTn id="74" dur="500" tmFilter="0,0; .5, 1; 1, 1"/>
                                        <p:tgtEl>
                                          <p:spTgt spid="4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12" grpId="0" animBg="1"/>
      <p:bldP spid="4107" grpId="0" animBg="1"/>
      <p:bldP spid="4108" grpId="0" animBg="1"/>
      <p:bldP spid="4109" grpId="0" animBg="1"/>
      <p:bldP spid="4110" grpId="0" animBg="1"/>
      <p:bldP spid="4111" grpId="0" animBg="1"/>
      <p:bldP spid="4113" grpId="0" animBg="1"/>
      <p:bldP spid="4114" grpId="0" animBg="1"/>
      <p:bldP spid="41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Picture Republican Motherhood</a:t>
            </a:r>
            <a:endParaRPr lang="en-US"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1371600"/>
            <a:ext cx="3192051" cy="23241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865693" y="1371600"/>
            <a:ext cx="2112342" cy="29150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66800" y="1619250"/>
            <a:ext cx="2646218" cy="20764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4509" y="3663373"/>
            <a:ext cx="2959408" cy="23999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025188" y="3595832"/>
            <a:ext cx="2509352" cy="33389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697912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9"/>
                                        </p:tgtEl>
                                        <p:attrNameLst>
                                          <p:attrName>style.visibility</p:attrName>
                                        </p:attrNameLst>
                                      </p:cBhvr>
                                      <p:to>
                                        <p:strVal val="visible"/>
                                      </p:to>
                                    </p:set>
                                    <p:anim calcmode="lin" valueType="num">
                                      <p:cBhvr additive="base">
                                        <p:cTn id="13" dur="500" fill="hold"/>
                                        <p:tgtEl>
                                          <p:spTgt spid="1029"/>
                                        </p:tgtEl>
                                        <p:attrNameLst>
                                          <p:attrName>ppt_x</p:attrName>
                                        </p:attrNameLst>
                                      </p:cBhvr>
                                      <p:tavLst>
                                        <p:tav tm="0">
                                          <p:val>
                                            <p:strVal val="#ppt_x"/>
                                          </p:val>
                                        </p:tav>
                                        <p:tav tm="100000">
                                          <p:val>
                                            <p:strVal val="#ppt_x"/>
                                          </p:val>
                                        </p:tav>
                                      </p:tavLst>
                                    </p:anim>
                                    <p:anim calcmode="lin" valueType="num">
                                      <p:cBhvr additive="base">
                                        <p:cTn id="14" dur="500" fill="hold"/>
                                        <p:tgtEl>
                                          <p:spTgt spid="1029"/>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027"/>
                                        </p:tgtEl>
                                        <p:attrNameLst>
                                          <p:attrName>style.visibility</p:attrName>
                                        </p:attrNameLst>
                                      </p:cBhvr>
                                      <p:to>
                                        <p:strVal val="visible"/>
                                      </p:to>
                                    </p:set>
                                    <p:anim calcmode="lin" valueType="num">
                                      <p:cBhvr additive="base">
                                        <p:cTn id="19" dur="500" fill="hold"/>
                                        <p:tgtEl>
                                          <p:spTgt spid="1027"/>
                                        </p:tgtEl>
                                        <p:attrNameLst>
                                          <p:attrName>ppt_x</p:attrName>
                                        </p:attrNameLst>
                                      </p:cBhvr>
                                      <p:tavLst>
                                        <p:tav tm="0">
                                          <p:val>
                                            <p:strVal val="#ppt_x"/>
                                          </p:val>
                                        </p:tav>
                                        <p:tav tm="100000">
                                          <p:val>
                                            <p:strVal val="#ppt_x"/>
                                          </p:val>
                                        </p:tav>
                                      </p:tavLst>
                                    </p:anim>
                                    <p:anim calcmode="lin" valueType="num">
                                      <p:cBhvr additive="base">
                                        <p:cTn id="20"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1028"/>
                                        </p:tgtEl>
                                        <p:attrNameLst>
                                          <p:attrName>style.visibility</p:attrName>
                                        </p:attrNameLst>
                                      </p:cBhvr>
                                      <p:to>
                                        <p:strVal val="visible"/>
                                      </p:to>
                                    </p:set>
                                    <p:anim calcmode="lin" valueType="num">
                                      <p:cBhvr additive="base">
                                        <p:cTn id="25" dur="500" fill="hold"/>
                                        <p:tgtEl>
                                          <p:spTgt spid="1028"/>
                                        </p:tgtEl>
                                        <p:attrNameLst>
                                          <p:attrName>ppt_x</p:attrName>
                                        </p:attrNameLst>
                                      </p:cBhvr>
                                      <p:tavLst>
                                        <p:tav tm="0">
                                          <p:val>
                                            <p:strVal val="#ppt_x"/>
                                          </p:val>
                                        </p:tav>
                                        <p:tav tm="100000">
                                          <p:val>
                                            <p:strVal val="#ppt_x"/>
                                          </p:val>
                                        </p:tav>
                                      </p:tavLst>
                                    </p:anim>
                                    <p:anim calcmode="lin" valueType="num">
                                      <p:cBhvr additive="base">
                                        <p:cTn id="26" dur="500" fill="hold"/>
                                        <p:tgtEl>
                                          <p:spTgt spid="102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030"/>
                                        </p:tgtEl>
                                        <p:attrNameLst>
                                          <p:attrName>style.visibility</p:attrName>
                                        </p:attrNameLst>
                                      </p:cBhvr>
                                      <p:to>
                                        <p:strVal val="visible"/>
                                      </p:to>
                                    </p:set>
                                    <p:anim calcmode="lin" valueType="num">
                                      <p:cBhvr additive="base">
                                        <p:cTn id="31" dur="500" fill="hold"/>
                                        <p:tgtEl>
                                          <p:spTgt spid="1030"/>
                                        </p:tgtEl>
                                        <p:attrNameLst>
                                          <p:attrName>ppt_x</p:attrName>
                                        </p:attrNameLst>
                                      </p:cBhvr>
                                      <p:tavLst>
                                        <p:tav tm="0">
                                          <p:val>
                                            <p:strVal val="#ppt_x"/>
                                          </p:val>
                                        </p:tav>
                                        <p:tav tm="100000">
                                          <p:val>
                                            <p:strVal val="#ppt_x"/>
                                          </p:val>
                                        </p:tav>
                                      </p:tavLst>
                                    </p:anim>
                                    <p:anim calcmode="lin" valueType="num">
                                      <p:cBhvr additive="base">
                                        <p:cTn id="32" dur="500" fill="hold"/>
                                        <p:tgtEl>
                                          <p:spTgt spid="1030"/>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031"/>
                                        </p:tgtEl>
                                        <p:attrNameLst>
                                          <p:attrName>style.visibility</p:attrName>
                                        </p:attrNameLst>
                                      </p:cBhvr>
                                      <p:to>
                                        <p:strVal val="visible"/>
                                      </p:to>
                                    </p:set>
                                    <p:animEffect transition="in" filter="fade">
                                      <p:cBhvr>
                                        <p:cTn id="37" dur="1000"/>
                                        <p:tgtEl>
                                          <p:spTgt spid="1031"/>
                                        </p:tgtEl>
                                      </p:cBhvr>
                                    </p:animEffect>
                                    <p:anim calcmode="lin" valueType="num">
                                      <p:cBhvr>
                                        <p:cTn id="38" dur="1000" fill="hold"/>
                                        <p:tgtEl>
                                          <p:spTgt spid="1031"/>
                                        </p:tgtEl>
                                        <p:attrNameLst>
                                          <p:attrName>ppt_x</p:attrName>
                                        </p:attrNameLst>
                                      </p:cBhvr>
                                      <p:tavLst>
                                        <p:tav tm="0">
                                          <p:val>
                                            <p:strVal val="#ppt_x"/>
                                          </p:val>
                                        </p:tav>
                                        <p:tav tm="100000">
                                          <p:val>
                                            <p:strVal val="#ppt_x"/>
                                          </p:val>
                                        </p:tav>
                                      </p:tavLst>
                                    </p:anim>
                                    <p:anim calcmode="lin" valueType="num">
                                      <p:cBhvr>
                                        <p:cTn id="39" dur="1000" fill="hold"/>
                                        <p:tgtEl>
                                          <p:spTgt spid="10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7" name="Text Box 5"/>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latin typeface="Times New Roman" pitchFamily="18" charset="0"/>
              </a:rPr>
              <a:t>Sales tax</a:t>
            </a:r>
            <a:r>
              <a:rPr lang="en-US" sz="2800">
                <a:latin typeface="Times New Roman" pitchFamily="18" charset="0"/>
              </a:rPr>
              <a:t> – </a:t>
            </a:r>
          </a:p>
        </p:txBody>
      </p:sp>
      <p:sp>
        <p:nvSpPr>
          <p:cNvPr id="13318" name="Text Box 6"/>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latin typeface="Times New Roman" pitchFamily="18" charset="0"/>
              </a:rPr>
              <a:t>Other Types of Taxes</a:t>
            </a:r>
          </a:p>
        </p:txBody>
      </p:sp>
      <p:sp>
        <p:nvSpPr>
          <p:cNvPr id="13322" name="Text Box 10"/>
          <p:cNvSpPr txBox="1">
            <a:spLocks noChangeArrowheads="1"/>
          </p:cNvSpPr>
          <p:nvPr/>
        </p:nvSpPr>
        <p:spPr bwMode="auto">
          <a:xfrm>
            <a:off x="0" y="1600200"/>
            <a:ext cx="3352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I-Pod Touch 32 GB</a:t>
            </a:r>
            <a:endParaRPr lang="en-US"/>
          </a:p>
        </p:txBody>
      </p:sp>
      <p:sp>
        <p:nvSpPr>
          <p:cNvPr id="13323" name="Rectangle 11"/>
          <p:cNvSpPr>
            <a:spLocks noChangeArrowheads="1"/>
          </p:cNvSpPr>
          <p:nvPr/>
        </p:nvSpPr>
        <p:spPr bwMode="auto">
          <a:xfrm>
            <a:off x="3581400" y="1524000"/>
            <a:ext cx="556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2800" b="1" dirty="0">
                <a:latin typeface="Times New Roman" pitchFamily="18" charset="0"/>
              </a:rPr>
              <a:t>Retail Price:     $</a:t>
            </a:r>
            <a:r>
              <a:rPr lang="en-US" sz="2800" b="1" dirty="0" smtClean="0">
                <a:latin typeface="Times New Roman" pitchFamily="18" charset="0"/>
              </a:rPr>
              <a:t>271.99 </a:t>
            </a:r>
            <a:r>
              <a:rPr lang="en-US" sz="2800" b="1" dirty="0">
                <a:latin typeface="Times New Roman" pitchFamily="18" charset="0"/>
                <a:hlinkClick r:id="rId3"/>
              </a:rPr>
              <a:t>at Best Buy</a:t>
            </a:r>
            <a:endParaRPr lang="en-US" sz="2800" b="1" dirty="0">
              <a:latin typeface="Times New Roman" pitchFamily="18" charset="0"/>
            </a:endParaRPr>
          </a:p>
        </p:txBody>
      </p:sp>
      <p:sp>
        <p:nvSpPr>
          <p:cNvPr id="13325" name="Line 13"/>
          <p:cNvSpPr>
            <a:spLocks noChangeShapeType="1"/>
          </p:cNvSpPr>
          <p:nvPr/>
        </p:nvSpPr>
        <p:spPr bwMode="auto">
          <a:xfrm>
            <a:off x="3581400" y="1752600"/>
            <a:ext cx="0" cy="4114800"/>
          </a:xfrm>
          <a:prstGeom prst="line">
            <a:avLst/>
          </a:prstGeom>
          <a:noFill/>
          <a:ln w="254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26" name="Text Box 14"/>
          <p:cNvSpPr txBox="1">
            <a:spLocks noChangeArrowheads="1"/>
          </p:cNvSpPr>
          <p:nvPr/>
        </p:nvSpPr>
        <p:spPr bwMode="auto">
          <a:xfrm>
            <a:off x="3581400" y="2286000"/>
            <a:ext cx="5562600"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ts val="0"/>
              </a:spcBef>
            </a:pPr>
            <a:r>
              <a:rPr lang="en-US" sz="2800" b="1" dirty="0" smtClean="0">
                <a:latin typeface="Times New Roman" pitchFamily="18" charset="0"/>
              </a:rPr>
              <a:t>Memphis, TN </a:t>
            </a:r>
            <a:r>
              <a:rPr lang="en-US" sz="2800" b="1" dirty="0">
                <a:latin typeface="Times New Roman" pitchFamily="18" charset="0"/>
              </a:rPr>
              <a:t>Sales Tax </a:t>
            </a:r>
            <a:r>
              <a:rPr lang="en-US" sz="2800" b="1" dirty="0" smtClean="0">
                <a:latin typeface="Times New Roman" pitchFamily="18" charset="0"/>
              </a:rPr>
              <a:t>=</a:t>
            </a:r>
            <a:endParaRPr lang="en-US" sz="2800" b="1" dirty="0">
              <a:latin typeface="Times New Roman" pitchFamily="18" charset="0"/>
            </a:endParaRPr>
          </a:p>
          <a:p>
            <a:pPr>
              <a:spcBef>
                <a:spcPts val="0"/>
              </a:spcBef>
            </a:pPr>
            <a:r>
              <a:rPr lang="en-US" sz="1200" b="1" dirty="0" smtClean="0">
                <a:latin typeface="Times New Roman" pitchFamily="18" charset="0"/>
              </a:rPr>
              <a:t>(for example)</a:t>
            </a:r>
          </a:p>
        </p:txBody>
      </p:sp>
      <p:sp>
        <p:nvSpPr>
          <p:cNvPr id="13327" name="Text Box 15"/>
          <p:cNvSpPr txBox="1">
            <a:spLocks noChangeArrowheads="1"/>
          </p:cNvSpPr>
          <p:nvPr/>
        </p:nvSpPr>
        <p:spPr bwMode="auto">
          <a:xfrm>
            <a:off x="4343400" y="1828800"/>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t>+</a:t>
            </a:r>
          </a:p>
        </p:txBody>
      </p:sp>
      <p:sp>
        <p:nvSpPr>
          <p:cNvPr id="13328" name="Line 16"/>
          <p:cNvSpPr>
            <a:spLocks noChangeShapeType="1"/>
          </p:cNvSpPr>
          <p:nvPr/>
        </p:nvSpPr>
        <p:spPr bwMode="auto">
          <a:xfrm>
            <a:off x="4572000" y="3657600"/>
            <a:ext cx="1143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0" name="Text Box 18"/>
          <p:cNvSpPr txBox="1">
            <a:spLocks noChangeArrowheads="1"/>
          </p:cNvSpPr>
          <p:nvPr/>
        </p:nvSpPr>
        <p:spPr bwMode="auto">
          <a:xfrm>
            <a:off x="0" y="5911850"/>
            <a:ext cx="3733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Q: How much will the I-Pod cost in total?</a:t>
            </a:r>
          </a:p>
        </p:txBody>
      </p:sp>
      <p:sp>
        <p:nvSpPr>
          <p:cNvPr id="13331" name="Text Box 19"/>
          <p:cNvSpPr txBox="1">
            <a:spLocks noChangeArrowheads="1"/>
          </p:cNvSpPr>
          <p:nvPr/>
        </p:nvSpPr>
        <p:spPr bwMode="auto">
          <a:xfrm>
            <a:off x="4572000" y="3733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solidFill>
                  <a:srgbClr val="333300"/>
                </a:solidFill>
              </a:rPr>
              <a:t>271.99</a:t>
            </a:r>
            <a:endParaRPr lang="en-US" sz="2800" b="1" dirty="0">
              <a:solidFill>
                <a:srgbClr val="333300"/>
              </a:solidFill>
            </a:endParaRPr>
          </a:p>
        </p:txBody>
      </p:sp>
      <p:sp>
        <p:nvSpPr>
          <p:cNvPr id="13332" name="Text Box 20"/>
          <p:cNvSpPr txBox="1">
            <a:spLocks noChangeArrowheads="1"/>
          </p:cNvSpPr>
          <p:nvPr/>
        </p:nvSpPr>
        <p:spPr bwMode="auto">
          <a:xfrm>
            <a:off x="4648200" y="30480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latin typeface="Times New Roman" pitchFamily="18" charset="0"/>
              </a:rPr>
              <a:t>X</a:t>
            </a:r>
          </a:p>
        </p:txBody>
      </p:sp>
      <p:sp>
        <p:nvSpPr>
          <p:cNvPr id="13333" name="Text Box 21"/>
          <p:cNvSpPr txBox="1">
            <a:spLocks noChangeArrowheads="1"/>
          </p:cNvSpPr>
          <p:nvPr/>
        </p:nvSpPr>
        <p:spPr bwMode="auto">
          <a:xfrm>
            <a:off x="5791200" y="3352800"/>
            <a:ext cx="45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t>=</a:t>
            </a:r>
          </a:p>
        </p:txBody>
      </p:sp>
      <p:sp>
        <p:nvSpPr>
          <p:cNvPr id="13334" name="Line 22"/>
          <p:cNvSpPr>
            <a:spLocks noChangeShapeType="1"/>
          </p:cNvSpPr>
          <p:nvPr/>
        </p:nvSpPr>
        <p:spPr bwMode="auto">
          <a:xfrm>
            <a:off x="6324600" y="3657600"/>
            <a:ext cx="11430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35" name="Text Box 23"/>
          <p:cNvSpPr txBox="1">
            <a:spLocks noChangeArrowheads="1"/>
          </p:cNvSpPr>
          <p:nvPr/>
        </p:nvSpPr>
        <p:spPr bwMode="auto">
          <a:xfrm>
            <a:off x="6172200" y="3733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333300"/>
                </a:solidFill>
              </a:rPr>
              <a:t>100</a:t>
            </a:r>
          </a:p>
        </p:txBody>
      </p:sp>
      <p:sp>
        <p:nvSpPr>
          <p:cNvPr id="13336" name="Text Box 24"/>
          <p:cNvSpPr txBox="1">
            <a:spLocks noChangeArrowheads="1"/>
          </p:cNvSpPr>
          <p:nvPr/>
        </p:nvSpPr>
        <p:spPr bwMode="auto">
          <a:xfrm>
            <a:off x="6248400" y="3048000"/>
            <a:ext cx="1143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latin typeface="Times New Roman" pitchFamily="18" charset="0"/>
              </a:rPr>
              <a:t>9.45</a:t>
            </a:r>
          </a:p>
        </p:txBody>
      </p:sp>
      <p:sp>
        <p:nvSpPr>
          <p:cNvPr id="13337" name="Oval 25"/>
          <p:cNvSpPr>
            <a:spLocks noChangeArrowheads="1"/>
          </p:cNvSpPr>
          <p:nvPr/>
        </p:nvSpPr>
        <p:spPr bwMode="auto">
          <a:xfrm rot="-1403113">
            <a:off x="4175125" y="3208338"/>
            <a:ext cx="3582988" cy="900112"/>
          </a:xfrm>
          <a:prstGeom prst="ellipse">
            <a:avLst/>
          </a:prstGeom>
          <a:noFill/>
          <a:ln w="25400">
            <a:solidFill>
              <a:srgbClr val="FFFF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8" name="Oval 26"/>
          <p:cNvSpPr>
            <a:spLocks noChangeArrowheads="1"/>
          </p:cNvSpPr>
          <p:nvPr/>
        </p:nvSpPr>
        <p:spPr bwMode="auto">
          <a:xfrm rot="1060809">
            <a:off x="4211638" y="3349625"/>
            <a:ext cx="3582987" cy="614363"/>
          </a:xfrm>
          <a:prstGeom prst="ellipse">
            <a:avLst/>
          </a:prstGeom>
          <a:noFill/>
          <a:ln w="25400">
            <a:solidFill>
              <a:srgbClr val="FF0000"/>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39" name="Text Box 27"/>
          <p:cNvSpPr txBox="1">
            <a:spLocks noChangeArrowheads="1"/>
          </p:cNvSpPr>
          <p:nvPr/>
        </p:nvSpPr>
        <p:spPr bwMode="auto">
          <a:xfrm>
            <a:off x="4572000" y="44958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333300"/>
                </a:solidFill>
              </a:rPr>
              <a:t>100 X</a:t>
            </a:r>
          </a:p>
        </p:txBody>
      </p:sp>
      <p:sp>
        <p:nvSpPr>
          <p:cNvPr id="13340" name="Text Box 28"/>
          <p:cNvSpPr txBox="1">
            <a:spLocks noChangeArrowheads="1"/>
          </p:cNvSpPr>
          <p:nvPr/>
        </p:nvSpPr>
        <p:spPr bwMode="auto">
          <a:xfrm>
            <a:off x="5867400" y="4419600"/>
            <a:ext cx="4572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t>=</a:t>
            </a:r>
          </a:p>
        </p:txBody>
      </p:sp>
      <p:sp>
        <p:nvSpPr>
          <p:cNvPr id="13341" name="Text Box 29"/>
          <p:cNvSpPr txBox="1">
            <a:spLocks noChangeArrowheads="1"/>
          </p:cNvSpPr>
          <p:nvPr/>
        </p:nvSpPr>
        <p:spPr bwMode="auto">
          <a:xfrm>
            <a:off x="6477000" y="44958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t>2,570.30</a:t>
            </a:r>
            <a:endParaRPr lang="en-US" sz="2800" b="1" dirty="0"/>
          </a:p>
        </p:txBody>
      </p:sp>
      <p:sp>
        <p:nvSpPr>
          <p:cNvPr id="13343" name="Text Box 31"/>
          <p:cNvSpPr txBox="1">
            <a:spLocks noChangeArrowheads="1"/>
          </p:cNvSpPr>
          <p:nvPr/>
        </p:nvSpPr>
        <p:spPr bwMode="auto">
          <a:xfrm>
            <a:off x="1676400" y="609600"/>
            <a:ext cx="73152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dirty="0">
                <a:latin typeface="Times New Roman" pitchFamily="18" charset="0"/>
              </a:rPr>
              <a:t>a tax charged at the point of purchase for certain goods and services</a:t>
            </a:r>
          </a:p>
        </p:txBody>
      </p:sp>
      <p:sp>
        <p:nvSpPr>
          <p:cNvPr id="13344" name="Text Box 32"/>
          <p:cNvSpPr txBox="1">
            <a:spLocks noChangeArrowheads="1"/>
          </p:cNvSpPr>
          <p:nvPr/>
        </p:nvSpPr>
        <p:spPr bwMode="auto">
          <a:xfrm>
            <a:off x="7772400" y="2286000"/>
            <a:ext cx="1905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latin typeface="Times New Roman" pitchFamily="18" charset="0"/>
              </a:rPr>
              <a:t>9.45%</a:t>
            </a:r>
          </a:p>
        </p:txBody>
      </p:sp>
      <p:sp>
        <p:nvSpPr>
          <p:cNvPr id="13346" name="Line 34"/>
          <p:cNvSpPr>
            <a:spLocks noChangeShapeType="1"/>
          </p:cNvSpPr>
          <p:nvPr/>
        </p:nvSpPr>
        <p:spPr bwMode="auto">
          <a:xfrm>
            <a:off x="4800600" y="4953000"/>
            <a:ext cx="609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7" name="Line 35"/>
          <p:cNvSpPr>
            <a:spLocks noChangeShapeType="1"/>
          </p:cNvSpPr>
          <p:nvPr/>
        </p:nvSpPr>
        <p:spPr bwMode="auto">
          <a:xfrm>
            <a:off x="6553200" y="4953000"/>
            <a:ext cx="13716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48" name="Text Box 36"/>
          <p:cNvSpPr txBox="1">
            <a:spLocks noChangeArrowheads="1"/>
          </p:cNvSpPr>
          <p:nvPr/>
        </p:nvSpPr>
        <p:spPr bwMode="auto">
          <a:xfrm>
            <a:off x="4572000" y="49530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333300"/>
                </a:solidFill>
              </a:rPr>
              <a:t>100</a:t>
            </a:r>
          </a:p>
        </p:txBody>
      </p:sp>
      <p:sp>
        <p:nvSpPr>
          <p:cNvPr id="13349" name="Text Box 37"/>
          <p:cNvSpPr txBox="1">
            <a:spLocks noChangeArrowheads="1"/>
          </p:cNvSpPr>
          <p:nvPr/>
        </p:nvSpPr>
        <p:spPr bwMode="auto">
          <a:xfrm>
            <a:off x="6781800" y="49530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333300"/>
                </a:solidFill>
              </a:rPr>
              <a:t>100</a:t>
            </a:r>
          </a:p>
        </p:txBody>
      </p:sp>
      <p:sp>
        <p:nvSpPr>
          <p:cNvPr id="13350" name="Text Box 38"/>
          <p:cNvSpPr txBox="1">
            <a:spLocks noChangeArrowheads="1"/>
          </p:cNvSpPr>
          <p:nvPr/>
        </p:nvSpPr>
        <p:spPr bwMode="auto">
          <a:xfrm>
            <a:off x="5943600" y="5562600"/>
            <a:ext cx="1752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t>2,570 30</a:t>
            </a:r>
            <a:endParaRPr lang="en-US" sz="2800" b="1" dirty="0"/>
          </a:p>
        </p:txBody>
      </p:sp>
      <p:sp>
        <p:nvSpPr>
          <p:cNvPr id="13351" name="Text Box 39"/>
          <p:cNvSpPr txBox="1">
            <a:spLocks noChangeArrowheads="1"/>
          </p:cNvSpPr>
          <p:nvPr/>
        </p:nvSpPr>
        <p:spPr bwMode="auto">
          <a:xfrm>
            <a:off x="4953000" y="5562600"/>
            <a:ext cx="990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solidFill>
                  <a:srgbClr val="333300"/>
                </a:solidFill>
              </a:rPr>
              <a:t>100</a:t>
            </a:r>
          </a:p>
        </p:txBody>
      </p:sp>
      <p:sp>
        <p:nvSpPr>
          <p:cNvPr id="13352" name="Line 40"/>
          <p:cNvSpPr>
            <a:spLocks noChangeShapeType="1"/>
          </p:cNvSpPr>
          <p:nvPr/>
        </p:nvSpPr>
        <p:spPr bwMode="auto">
          <a:xfrm flipV="1">
            <a:off x="5867400" y="5638800"/>
            <a:ext cx="0" cy="30480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3" name="Line 41"/>
          <p:cNvSpPr>
            <a:spLocks noChangeShapeType="1"/>
          </p:cNvSpPr>
          <p:nvPr/>
        </p:nvSpPr>
        <p:spPr bwMode="auto">
          <a:xfrm flipV="1">
            <a:off x="5867400" y="5638800"/>
            <a:ext cx="1828800" cy="0"/>
          </a:xfrm>
          <a:prstGeom prst="line">
            <a:avLst/>
          </a:prstGeom>
          <a:noFill/>
          <a:ln w="1905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5" name="Line 43"/>
          <p:cNvSpPr>
            <a:spLocks noChangeShapeType="1"/>
          </p:cNvSpPr>
          <p:nvPr/>
        </p:nvSpPr>
        <p:spPr bwMode="auto">
          <a:xfrm>
            <a:off x="5334000" y="5638800"/>
            <a:ext cx="228600" cy="3810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6" name="Line 44"/>
          <p:cNvSpPr>
            <a:spLocks noChangeShapeType="1"/>
          </p:cNvSpPr>
          <p:nvPr/>
        </p:nvSpPr>
        <p:spPr bwMode="auto">
          <a:xfrm>
            <a:off x="5562600" y="5638800"/>
            <a:ext cx="228600" cy="381000"/>
          </a:xfrm>
          <a:prstGeom prst="line">
            <a:avLst/>
          </a:prstGeom>
          <a:noFill/>
          <a:ln w="254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57" name="Arc 45"/>
          <p:cNvSpPr>
            <a:spLocks/>
          </p:cNvSpPr>
          <p:nvPr/>
        </p:nvSpPr>
        <p:spPr bwMode="auto">
          <a:xfrm>
            <a:off x="6781800" y="5992813"/>
            <a:ext cx="230188" cy="333375"/>
          </a:xfrm>
          <a:custGeom>
            <a:avLst/>
            <a:gdLst>
              <a:gd name="G0" fmla="+- 21600 0 0"/>
              <a:gd name="G1" fmla="+- 7439 0 0"/>
              <a:gd name="G2" fmla="+- 21600 0 0"/>
              <a:gd name="T0" fmla="*/ 42611 w 43200"/>
              <a:gd name="T1" fmla="*/ 2427 h 29039"/>
              <a:gd name="T2" fmla="*/ 1321 w 43200"/>
              <a:gd name="T3" fmla="*/ 0 h 29039"/>
              <a:gd name="T4" fmla="*/ 21600 w 43200"/>
              <a:gd name="T5" fmla="*/ 7439 h 29039"/>
            </a:gdLst>
            <a:ahLst/>
            <a:cxnLst>
              <a:cxn ang="0">
                <a:pos x="T0" y="T1"/>
              </a:cxn>
              <a:cxn ang="0">
                <a:pos x="T2" y="T3"/>
              </a:cxn>
              <a:cxn ang="0">
                <a:pos x="T4" y="T5"/>
              </a:cxn>
            </a:cxnLst>
            <a:rect l="0" t="0" r="r" b="b"/>
            <a:pathLst>
              <a:path w="43200" h="29039" fill="none" extrusionOk="0">
                <a:moveTo>
                  <a:pt x="42610" y="2427"/>
                </a:moveTo>
                <a:cubicBezTo>
                  <a:pt x="43002" y="4068"/>
                  <a:pt x="43200" y="5751"/>
                  <a:pt x="43200" y="7439"/>
                </a:cubicBezTo>
                <a:cubicBezTo>
                  <a:pt x="43200" y="19368"/>
                  <a:pt x="33529" y="29039"/>
                  <a:pt x="21600" y="29039"/>
                </a:cubicBezTo>
                <a:cubicBezTo>
                  <a:pt x="9670" y="29039"/>
                  <a:pt x="0" y="19368"/>
                  <a:pt x="0" y="7439"/>
                </a:cubicBezTo>
                <a:cubicBezTo>
                  <a:pt x="-1" y="4901"/>
                  <a:pt x="447" y="2382"/>
                  <a:pt x="1321" y="0"/>
                </a:cubicBezTo>
              </a:path>
              <a:path w="43200" h="29039" stroke="0" extrusionOk="0">
                <a:moveTo>
                  <a:pt x="42610" y="2427"/>
                </a:moveTo>
                <a:cubicBezTo>
                  <a:pt x="43002" y="4068"/>
                  <a:pt x="43200" y="5751"/>
                  <a:pt x="43200" y="7439"/>
                </a:cubicBezTo>
                <a:cubicBezTo>
                  <a:pt x="43200" y="19368"/>
                  <a:pt x="33529" y="29039"/>
                  <a:pt x="21600" y="29039"/>
                </a:cubicBezTo>
                <a:cubicBezTo>
                  <a:pt x="9670" y="29039"/>
                  <a:pt x="0" y="19368"/>
                  <a:pt x="0" y="7439"/>
                </a:cubicBezTo>
                <a:cubicBezTo>
                  <a:pt x="-1" y="4901"/>
                  <a:pt x="447" y="2382"/>
                  <a:pt x="1321" y="0"/>
                </a:cubicBezTo>
                <a:lnTo>
                  <a:pt x="21600" y="7439"/>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58" name="Text Box 46"/>
          <p:cNvSpPr txBox="1">
            <a:spLocks noChangeArrowheads="1"/>
          </p:cNvSpPr>
          <p:nvPr/>
        </p:nvSpPr>
        <p:spPr bwMode="auto">
          <a:xfrm>
            <a:off x="6858000" y="5562600"/>
            <a:ext cx="320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a:t>
            </a:r>
          </a:p>
        </p:txBody>
      </p:sp>
      <p:sp>
        <p:nvSpPr>
          <p:cNvPr id="13359" name="Arc 47"/>
          <p:cNvSpPr>
            <a:spLocks/>
          </p:cNvSpPr>
          <p:nvPr/>
        </p:nvSpPr>
        <p:spPr bwMode="auto">
          <a:xfrm>
            <a:off x="6553200" y="6019800"/>
            <a:ext cx="228600" cy="304800"/>
          </a:xfrm>
          <a:custGeom>
            <a:avLst/>
            <a:gdLst>
              <a:gd name="G0" fmla="+- 21598 0 0"/>
              <a:gd name="G1" fmla="+- 0 0 0"/>
              <a:gd name="G2" fmla="+- 21600 0 0"/>
              <a:gd name="T0" fmla="*/ 42117 w 42117"/>
              <a:gd name="T1" fmla="*/ 6748 h 21600"/>
              <a:gd name="T2" fmla="*/ 0 w 42117"/>
              <a:gd name="T3" fmla="*/ 294 h 21600"/>
              <a:gd name="T4" fmla="*/ 21598 w 42117"/>
              <a:gd name="T5" fmla="*/ 0 h 21600"/>
            </a:gdLst>
            <a:ahLst/>
            <a:cxnLst>
              <a:cxn ang="0">
                <a:pos x="T0" y="T1"/>
              </a:cxn>
              <a:cxn ang="0">
                <a:pos x="T2" y="T3"/>
              </a:cxn>
              <a:cxn ang="0">
                <a:pos x="T4" y="T5"/>
              </a:cxn>
            </a:cxnLst>
            <a:rect l="0" t="0" r="r" b="b"/>
            <a:pathLst>
              <a:path w="42117" h="21600" fill="none" extrusionOk="0">
                <a:moveTo>
                  <a:pt x="42116" y="6747"/>
                </a:moveTo>
                <a:cubicBezTo>
                  <a:pt x="39202" y="15610"/>
                  <a:pt x="30927" y="21599"/>
                  <a:pt x="21598" y="21600"/>
                </a:cubicBezTo>
                <a:cubicBezTo>
                  <a:pt x="9783" y="21600"/>
                  <a:pt x="160" y="12107"/>
                  <a:pt x="0" y="293"/>
                </a:cubicBezTo>
              </a:path>
              <a:path w="42117" h="21600" stroke="0" extrusionOk="0">
                <a:moveTo>
                  <a:pt x="42116" y="6747"/>
                </a:moveTo>
                <a:cubicBezTo>
                  <a:pt x="39202" y="15610"/>
                  <a:pt x="30927" y="21599"/>
                  <a:pt x="21598" y="21600"/>
                </a:cubicBezTo>
                <a:cubicBezTo>
                  <a:pt x="9783" y="21600"/>
                  <a:pt x="160" y="12107"/>
                  <a:pt x="0" y="293"/>
                </a:cubicBezTo>
                <a:lnTo>
                  <a:pt x="21598" y="0"/>
                </a:lnTo>
                <a:close/>
              </a:path>
            </a:pathLst>
          </a:custGeom>
          <a:noFill/>
          <a:ln w="38100">
            <a:solidFill>
              <a:srgbClr val="FF0000"/>
            </a:solidFill>
            <a:round/>
            <a:headEnd/>
            <a:tailEnd type="triangl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0" name="Text Box 48"/>
          <p:cNvSpPr txBox="1">
            <a:spLocks noChangeArrowheads="1"/>
          </p:cNvSpPr>
          <p:nvPr/>
        </p:nvSpPr>
        <p:spPr bwMode="auto">
          <a:xfrm>
            <a:off x="6858000" y="5562600"/>
            <a:ext cx="320675"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solidFill>
                  <a:srgbClr val="FF3300"/>
                </a:solidFill>
              </a:rPr>
              <a:t>.</a:t>
            </a:r>
            <a:endParaRPr lang="en-US" sz="2800" b="1" dirty="0">
              <a:solidFill>
                <a:srgbClr val="FF3300"/>
              </a:solidFill>
            </a:endParaRPr>
          </a:p>
        </p:txBody>
      </p:sp>
      <p:sp>
        <p:nvSpPr>
          <p:cNvPr id="13361" name="Text Box 49"/>
          <p:cNvSpPr txBox="1">
            <a:spLocks noChangeArrowheads="1"/>
          </p:cNvSpPr>
          <p:nvPr/>
        </p:nvSpPr>
        <p:spPr bwMode="auto">
          <a:xfrm>
            <a:off x="5181600" y="6338888"/>
            <a:ext cx="7620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solidFill>
                  <a:srgbClr val="003300"/>
                </a:solidFill>
              </a:rPr>
              <a:t>X =</a:t>
            </a:r>
            <a:r>
              <a:rPr lang="en-US" sz="2800" b="1"/>
              <a:t> </a:t>
            </a:r>
          </a:p>
        </p:txBody>
      </p:sp>
      <p:sp>
        <p:nvSpPr>
          <p:cNvPr id="13362" name="Text Box 50"/>
          <p:cNvSpPr txBox="1">
            <a:spLocks noChangeArrowheads="1"/>
          </p:cNvSpPr>
          <p:nvPr/>
        </p:nvSpPr>
        <p:spPr bwMode="auto">
          <a:xfrm>
            <a:off x="5943600" y="6338888"/>
            <a:ext cx="3200400"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smtClean="0">
                <a:solidFill>
                  <a:srgbClr val="003300"/>
                </a:solidFill>
              </a:rPr>
              <a:t>25.70 </a:t>
            </a:r>
            <a:r>
              <a:rPr lang="en-US" sz="2800" b="1" dirty="0">
                <a:solidFill>
                  <a:srgbClr val="003300"/>
                </a:solidFill>
                <a:latin typeface="Times New Roman" pitchFamily="18" charset="0"/>
              </a:rPr>
              <a:t>(sales tax)</a:t>
            </a:r>
          </a:p>
        </p:txBody>
      </p:sp>
      <p:sp>
        <p:nvSpPr>
          <p:cNvPr id="13363" name="Rectangle 51"/>
          <p:cNvSpPr>
            <a:spLocks noChangeArrowheads="1"/>
          </p:cNvSpPr>
          <p:nvPr/>
        </p:nvSpPr>
        <p:spPr bwMode="auto">
          <a:xfrm>
            <a:off x="6248400" y="5867400"/>
            <a:ext cx="92075" cy="2286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3365" name="Text Box 53"/>
          <p:cNvSpPr txBox="1">
            <a:spLocks noChangeArrowheads="1"/>
          </p:cNvSpPr>
          <p:nvPr/>
        </p:nvSpPr>
        <p:spPr bwMode="auto">
          <a:xfrm>
            <a:off x="0" y="35814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latin typeface="Times New Roman" pitchFamily="18" charset="0"/>
              </a:rPr>
              <a:t>Retail Price: $</a:t>
            </a:r>
            <a:r>
              <a:rPr lang="en-US" sz="2800" b="1" dirty="0" smtClean="0">
                <a:latin typeface="Times New Roman" pitchFamily="18" charset="0"/>
              </a:rPr>
              <a:t>271.99</a:t>
            </a:r>
            <a:endParaRPr lang="en-US" sz="2800" b="1" dirty="0">
              <a:latin typeface="Times New Roman" pitchFamily="18" charset="0"/>
            </a:endParaRPr>
          </a:p>
        </p:txBody>
      </p:sp>
      <p:sp>
        <p:nvSpPr>
          <p:cNvPr id="13366" name="Text Box 54"/>
          <p:cNvSpPr txBox="1">
            <a:spLocks noChangeArrowheads="1"/>
          </p:cNvSpPr>
          <p:nvPr/>
        </p:nvSpPr>
        <p:spPr bwMode="auto">
          <a:xfrm>
            <a:off x="1600200" y="3886200"/>
            <a:ext cx="5334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4000" b="1"/>
              <a:t>+</a:t>
            </a:r>
          </a:p>
        </p:txBody>
      </p:sp>
      <p:sp>
        <p:nvSpPr>
          <p:cNvPr id="13367" name="Text Box 55"/>
          <p:cNvSpPr txBox="1">
            <a:spLocks noChangeArrowheads="1"/>
          </p:cNvSpPr>
          <p:nvPr/>
        </p:nvSpPr>
        <p:spPr bwMode="auto">
          <a:xfrm>
            <a:off x="0" y="42672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latin typeface="Times New Roman" pitchFamily="18" charset="0"/>
              </a:rPr>
              <a:t>Sales Tax:       $</a:t>
            </a:r>
            <a:r>
              <a:rPr lang="en-US" sz="2800" b="1" dirty="0" smtClean="0">
                <a:latin typeface="Times New Roman" pitchFamily="18" charset="0"/>
              </a:rPr>
              <a:t>25.70</a:t>
            </a:r>
            <a:endParaRPr lang="en-US" sz="2800" b="1" dirty="0">
              <a:latin typeface="Times New Roman" pitchFamily="18" charset="0"/>
            </a:endParaRPr>
          </a:p>
        </p:txBody>
      </p:sp>
      <p:sp>
        <p:nvSpPr>
          <p:cNvPr id="13368" name="Line 56"/>
          <p:cNvSpPr>
            <a:spLocks noChangeShapeType="1"/>
          </p:cNvSpPr>
          <p:nvPr/>
        </p:nvSpPr>
        <p:spPr bwMode="auto">
          <a:xfrm>
            <a:off x="1981200" y="4800600"/>
            <a:ext cx="1371600" cy="0"/>
          </a:xfrm>
          <a:prstGeom prst="line">
            <a:avLst/>
          </a:prstGeom>
          <a:noFill/>
          <a:ln w="25400">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369" name="Text Box 57"/>
          <p:cNvSpPr txBox="1">
            <a:spLocks noChangeArrowheads="1"/>
          </p:cNvSpPr>
          <p:nvPr/>
        </p:nvSpPr>
        <p:spPr bwMode="auto">
          <a:xfrm>
            <a:off x="0" y="4953000"/>
            <a:ext cx="3505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rgbClr val="660033"/>
                </a:solidFill>
                <a:latin typeface="Times New Roman" pitchFamily="18" charset="0"/>
              </a:rPr>
              <a:t>Total Price = </a:t>
            </a:r>
            <a:r>
              <a:rPr lang="en-US" sz="2800" b="1" dirty="0" smtClean="0">
                <a:solidFill>
                  <a:srgbClr val="660033"/>
                </a:solidFill>
                <a:latin typeface="Times New Roman" pitchFamily="18" charset="0"/>
              </a:rPr>
              <a:t>$297.69</a:t>
            </a:r>
            <a:endParaRPr lang="en-US" sz="2800" b="1" dirty="0">
              <a:solidFill>
                <a:srgbClr val="660033"/>
              </a:solidFill>
              <a:latin typeface="Times New Roman" pitchFamily="18" charset="0"/>
            </a:endParaRPr>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9100" y="2039284"/>
            <a:ext cx="2667000" cy="3893430"/>
          </a:xfrm>
          <a:prstGeom prst="rect">
            <a:avLst/>
          </a:prstGeom>
        </p:spPr>
      </p:pic>
    </p:spTree>
    <p:extLst>
      <p:ext uri="{BB962C8B-B14F-4D97-AF65-F5344CB8AC3E}">
        <p14:creationId xmlns:p14="http://schemas.microsoft.com/office/powerpoint/2010/main" val="13808933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3343"/>
                                        </p:tgtEl>
                                        <p:attrNameLst>
                                          <p:attrName>style.visibility</p:attrName>
                                        </p:attrNameLst>
                                      </p:cBhvr>
                                      <p:to>
                                        <p:strVal val="visible"/>
                                      </p:to>
                                    </p:set>
                                    <p:animEffect transition="in" filter="box(in)">
                                      <p:cBhvr>
                                        <p:cTn id="7" dur="500"/>
                                        <p:tgtEl>
                                          <p:spTgt spid="1334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par>
                                <p:cTn id="13" presetID="4" presetClass="entr" presetSubtype="16" fill="hold" grpId="0" nodeType="withEffect">
                                  <p:stCondLst>
                                    <p:cond delay="0"/>
                                  </p:stCondLst>
                                  <p:childTnLst>
                                    <p:set>
                                      <p:cBhvr>
                                        <p:cTn id="14" dur="1" fill="hold">
                                          <p:stCondLst>
                                            <p:cond delay="0"/>
                                          </p:stCondLst>
                                        </p:cTn>
                                        <p:tgtEl>
                                          <p:spTgt spid="13322"/>
                                        </p:tgtEl>
                                        <p:attrNameLst>
                                          <p:attrName>style.visibility</p:attrName>
                                        </p:attrNameLst>
                                      </p:cBhvr>
                                      <p:to>
                                        <p:strVal val="visible"/>
                                      </p:to>
                                    </p:set>
                                    <p:animEffect transition="in" filter="box(in)">
                                      <p:cBhvr>
                                        <p:cTn id="15" dur="500"/>
                                        <p:tgtEl>
                                          <p:spTgt spid="13322"/>
                                        </p:tgtEl>
                                      </p:cBhvr>
                                    </p:animEffect>
                                  </p:childTnLst>
                                </p:cTn>
                              </p:par>
                            </p:childTnLst>
                          </p:cTn>
                        </p:par>
                      </p:childTnLst>
                    </p:cTn>
                  </p:par>
                  <p:par>
                    <p:cTn id="16" fill="hold">
                      <p:stCondLst>
                        <p:cond delay="indefinite"/>
                      </p:stCondLst>
                      <p:childTnLst>
                        <p:par>
                          <p:cTn id="17" fill="hold">
                            <p:stCondLst>
                              <p:cond delay="0"/>
                            </p:stCondLst>
                            <p:childTnLst>
                              <p:par>
                                <p:cTn id="18" presetID="5" presetClass="entr" presetSubtype="10" fill="hold" grpId="0" nodeType="clickEffect">
                                  <p:stCondLst>
                                    <p:cond delay="0"/>
                                  </p:stCondLst>
                                  <p:childTnLst>
                                    <p:set>
                                      <p:cBhvr>
                                        <p:cTn id="19" dur="1" fill="hold">
                                          <p:stCondLst>
                                            <p:cond delay="0"/>
                                          </p:stCondLst>
                                        </p:cTn>
                                        <p:tgtEl>
                                          <p:spTgt spid="13325"/>
                                        </p:tgtEl>
                                        <p:attrNameLst>
                                          <p:attrName>style.visibility</p:attrName>
                                        </p:attrNameLst>
                                      </p:cBhvr>
                                      <p:to>
                                        <p:strVal val="visible"/>
                                      </p:to>
                                    </p:set>
                                    <p:animEffect transition="in" filter="checkerboard(across)">
                                      <p:cBhvr>
                                        <p:cTn id="20" dur="500"/>
                                        <p:tgtEl>
                                          <p:spTgt spid="13325"/>
                                        </p:tgtEl>
                                      </p:cBhvr>
                                    </p:animEffect>
                                  </p:childTnLst>
                                </p:cTn>
                              </p:par>
                              <p:par>
                                <p:cTn id="21" presetID="5" presetClass="entr" presetSubtype="10" fill="hold" grpId="0" nodeType="withEffect">
                                  <p:stCondLst>
                                    <p:cond delay="0"/>
                                  </p:stCondLst>
                                  <p:childTnLst>
                                    <p:set>
                                      <p:cBhvr>
                                        <p:cTn id="22" dur="1" fill="hold">
                                          <p:stCondLst>
                                            <p:cond delay="0"/>
                                          </p:stCondLst>
                                        </p:cTn>
                                        <p:tgtEl>
                                          <p:spTgt spid="13323"/>
                                        </p:tgtEl>
                                        <p:attrNameLst>
                                          <p:attrName>style.visibility</p:attrName>
                                        </p:attrNameLst>
                                      </p:cBhvr>
                                      <p:to>
                                        <p:strVal val="visible"/>
                                      </p:to>
                                    </p:set>
                                    <p:animEffect transition="in" filter="checkerboard(across)">
                                      <p:cBhvr>
                                        <p:cTn id="23" dur="500"/>
                                        <p:tgtEl>
                                          <p:spTgt spid="13323"/>
                                        </p:tgtEl>
                                      </p:cBhvr>
                                    </p:animEffect>
                                  </p:childTnLst>
                                </p:cTn>
                              </p:par>
                            </p:childTnLst>
                          </p:cTn>
                        </p:par>
                      </p:childTnLst>
                    </p:cTn>
                  </p:par>
                  <p:par>
                    <p:cTn id="24" fill="hold">
                      <p:stCondLst>
                        <p:cond delay="indefinite"/>
                      </p:stCondLst>
                      <p:childTnLst>
                        <p:par>
                          <p:cTn id="25" fill="hold">
                            <p:stCondLst>
                              <p:cond delay="0"/>
                            </p:stCondLst>
                            <p:childTnLst>
                              <p:par>
                                <p:cTn id="26" presetID="4" presetClass="entr" presetSubtype="16" fill="hold" grpId="0" nodeType="clickEffect">
                                  <p:stCondLst>
                                    <p:cond delay="0"/>
                                  </p:stCondLst>
                                  <p:childTnLst>
                                    <p:set>
                                      <p:cBhvr>
                                        <p:cTn id="27" dur="1" fill="hold">
                                          <p:stCondLst>
                                            <p:cond delay="0"/>
                                          </p:stCondLst>
                                        </p:cTn>
                                        <p:tgtEl>
                                          <p:spTgt spid="13327"/>
                                        </p:tgtEl>
                                        <p:attrNameLst>
                                          <p:attrName>style.visibility</p:attrName>
                                        </p:attrNameLst>
                                      </p:cBhvr>
                                      <p:to>
                                        <p:strVal val="visible"/>
                                      </p:to>
                                    </p:set>
                                    <p:animEffect transition="in" filter="box(in)">
                                      <p:cBhvr>
                                        <p:cTn id="28" dur="500"/>
                                        <p:tgtEl>
                                          <p:spTgt spid="13327"/>
                                        </p:tgtEl>
                                      </p:cBhvr>
                                    </p:animEffect>
                                  </p:childTnLst>
                                </p:cTn>
                              </p:par>
                            </p:childTnLst>
                          </p:cTn>
                        </p:par>
                      </p:childTnLst>
                    </p:cTn>
                  </p:par>
                  <p:par>
                    <p:cTn id="29" fill="hold">
                      <p:stCondLst>
                        <p:cond delay="indefinite"/>
                      </p:stCondLst>
                      <p:childTnLst>
                        <p:par>
                          <p:cTn id="30" fill="hold">
                            <p:stCondLst>
                              <p:cond delay="0"/>
                            </p:stCondLst>
                            <p:childTnLst>
                              <p:par>
                                <p:cTn id="31" presetID="4" presetClass="entr" presetSubtype="16" fill="hold" grpId="0" nodeType="clickEffect">
                                  <p:stCondLst>
                                    <p:cond delay="0"/>
                                  </p:stCondLst>
                                  <p:childTnLst>
                                    <p:set>
                                      <p:cBhvr>
                                        <p:cTn id="32" dur="1" fill="hold">
                                          <p:stCondLst>
                                            <p:cond delay="0"/>
                                          </p:stCondLst>
                                        </p:cTn>
                                        <p:tgtEl>
                                          <p:spTgt spid="13326"/>
                                        </p:tgtEl>
                                        <p:attrNameLst>
                                          <p:attrName>style.visibility</p:attrName>
                                        </p:attrNameLst>
                                      </p:cBhvr>
                                      <p:to>
                                        <p:strVal val="visible"/>
                                      </p:to>
                                    </p:set>
                                    <p:animEffect transition="in" filter="box(in)">
                                      <p:cBhvr>
                                        <p:cTn id="33" dur="500"/>
                                        <p:tgtEl>
                                          <p:spTgt spid="13326"/>
                                        </p:tgtEl>
                                      </p:cBhvr>
                                    </p:animEffect>
                                  </p:childTnLst>
                                </p:cTn>
                              </p:par>
                            </p:childTnLst>
                          </p:cTn>
                        </p:par>
                      </p:childTnLst>
                    </p:cTn>
                  </p:par>
                  <p:par>
                    <p:cTn id="34" fill="hold">
                      <p:stCondLst>
                        <p:cond delay="indefinite"/>
                      </p:stCondLst>
                      <p:childTnLst>
                        <p:par>
                          <p:cTn id="35" fill="hold">
                            <p:stCondLst>
                              <p:cond delay="0"/>
                            </p:stCondLst>
                            <p:childTnLst>
                              <p:par>
                                <p:cTn id="36" presetID="4" presetClass="entr" presetSubtype="16" fill="hold" grpId="0" nodeType="clickEffect">
                                  <p:stCondLst>
                                    <p:cond delay="0"/>
                                  </p:stCondLst>
                                  <p:childTnLst>
                                    <p:set>
                                      <p:cBhvr>
                                        <p:cTn id="37" dur="1" fill="hold">
                                          <p:stCondLst>
                                            <p:cond delay="0"/>
                                          </p:stCondLst>
                                        </p:cTn>
                                        <p:tgtEl>
                                          <p:spTgt spid="13344"/>
                                        </p:tgtEl>
                                        <p:attrNameLst>
                                          <p:attrName>style.visibility</p:attrName>
                                        </p:attrNameLst>
                                      </p:cBhvr>
                                      <p:to>
                                        <p:strVal val="visible"/>
                                      </p:to>
                                    </p:set>
                                    <p:animEffect transition="in" filter="box(in)">
                                      <p:cBhvr>
                                        <p:cTn id="38" dur="500"/>
                                        <p:tgtEl>
                                          <p:spTgt spid="13344"/>
                                        </p:tgtEl>
                                      </p:cBhvr>
                                    </p:animEffect>
                                  </p:childTnLst>
                                </p:cTn>
                              </p:par>
                            </p:childTnLst>
                          </p:cTn>
                        </p:par>
                      </p:childTnLst>
                    </p:cTn>
                  </p:par>
                  <p:par>
                    <p:cTn id="39" fill="hold">
                      <p:stCondLst>
                        <p:cond delay="indefinite"/>
                      </p:stCondLst>
                      <p:childTnLst>
                        <p:par>
                          <p:cTn id="40" fill="hold">
                            <p:stCondLst>
                              <p:cond delay="0"/>
                            </p:stCondLst>
                            <p:childTnLst>
                              <p:par>
                                <p:cTn id="41" presetID="4" presetClass="entr" presetSubtype="16" fill="hold" grpId="0" nodeType="clickEffect">
                                  <p:stCondLst>
                                    <p:cond delay="0"/>
                                  </p:stCondLst>
                                  <p:childTnLst>
                                    <p:set>
                                      <p:cBhvr>
                                        <p:cTn id="42" dur="1" fill="hold">
                                          <p:stCondLst>
                                            <p:cond delay="0"/>
                                          </p:stCondLst>
                                        </p:cTn>
                                        <p:tgtEl>
                                          <p:spTgt spid="13330"/>
                                        </p:tgtEl>
                                        <p:attrNameLst>
                                          <p:attrName>style.visibility</p:attrName>
                                        </p:attrNameLst>
                                      </p:cBhvr>
                                      <p:to>
                                        <p:strVal val="visible"/>
                                      </p:to>
                                    </p:set>
                                    <p:animEffect transition="in" filter="box(in)">
                                      <p:cBhvr>
                                        <p:cTn id="43" dur="500"/>
                                        <p:tgtEl>
                                          <p:spTgt spid="13330"/>
                                        </p:tgtEl>
                                      </p:cBhvr>
                                    </p:animEffect>
                                  </p:childTnLst>
                                </p:cTn>
                              </p:par>
                            </p:childTnLst>
                          </p:cTn>
                        </p:par>
                      </p:childTnLst>
                    </p:cTn>
                  </p:par>
                  <p:par>
                    <p:cTn id="44" fill="hold">
                      <p:stCondLst>
                        <p:cond delay="indefinite"/>
                      </p:stCondLst>
                      <p:childTnLst>
                        <p:par>
                          <p:cTn id="45" fill="hold">
                            <p:stCondLst>
                              <p:cond delay="0"/>
                            </p:stCondLst>
                            <p:childTnLst>
                              <p:par>
                                <p:cTn id="46" presetID="4" presetClass="entr" presetSubtype="16" fill="hold" grpId="0" nodeType="clickEffect">
                                  <p:stCondLst>
                                    <p:cond delay="0"/>
                                  </p:stCondLst>
                                  <p:childTnLst>
                                    <p:set>
                                      <p:cBhvr>
                                        <p:cTn id="47" dur="1" fill="hold">
                                          <p:stCondLst>
                                            <p:cond delay="0"/>
                                          </p:stCondLst>
                                        </p:cTn>
                                        <p:tgtEl>
                                          <p:spTgt spid="13328"/>
                                        </p:tgtEl>
                                        <p:attrNameLst>
                                          <p:attrName>style.visibility</p:attrName>
                                        </p:attrNameLst>
                                      </p:cBhvr>
                                      <p:to>
                                        <p:strVal val="visible"/>
                                      </p:to>
                                    </p:set>
                                    <p:animEffect transition="in" filter="box(in)">
                                      <p:cBhvr>
                                        <p:cTn id="48" dur="500"/>
                                        <p:tgtEl>
                                          <p:spTgt spid="13328"/>
                                        </p:tgtEl>
                                      </p:cBhvr>
                                    </p:animEffect>
                                  </p:childTnLst>
                                </p:cTn>
                              </p:par>
                              <p:par>
                                <p:cTn id="49" presetID="4" presetClass="entr" presetSubtype="16" fill="hold" grpId="0" nodeType="withEffect">
                                  <p:stCondLst>
                                    <p:cond delay="0"/>
                                  </p:stCondLst>
                                  <p:childTnLst>
                                    <p:set>
                                      <p:cBhvr>
                                        <p:cTn id="50" dur="1" fill="hold">
                                          <p:stCondLst>
                                            <p:cond delay="0"/>
                                          </p:stCondLst>
                                        </p:cTn>
                                        <p:tgtEl>
                                          <p:spTgt spid="13332"/>
                                        </p:tgtEl>
                                        <p:attrNameLst>
                                          <p:attrName>style.visibility</p:attrName>
                                        </p:attrNameLst>
                                      </p:cBhvr>
                                      <p:to>
                                        <p:strVal val="visible"/>
                                      </p:to>
                                    </p:set>
                                    <p:animEffect transition="in" filter="box(in)">
                                      <p:cBhvr>
                                        <p:cTn id="51" dur="500"/>
                                        <p:tgtEl>
                                          <p:spTgt spid="13332"/>
                                        </p:tgtEl>
                                      </p:cBhvr>
                                    </p:animEffect>
                                  </p:childTnLst>
                                </p:cTn>
                              </p:par>
                              <p:par>
                                <p:cTn id="52" presetID="4" presetClass="entr" presetSubtype="16" fill="hold" grpId="0" nodeType="withEffect">
                                  <p:stCondLst>
                                    <p:cond delay="0"/>
                                  </p:stCondLst>
                                  <p:childTnLst>
                                    <p:set>
                                      <p:cBhvr>
                                        <p:cTn id="53" dur="1" fill="hold">
                                          <p:stCondLst>
                                            <p:cond delay="0"/>
                                          </p:stCondLst>
                                        </p:cTn>
                                        <p:tgtEl>
                                          <p:spTgt spid="13331"/>
                                        </p:tgtEl>
                                        <p:attrNameLst>
                                          <p:attrName>style.visibility</p:attrName>
                                        </p:attrNameLst>
                                      </p:cBhvr>
                                      <p:to>
                                        <p:strVal val="visible"/>
                                      </p:to>
                                    </p:set>
                                    <p:animEffect transition="in" filter="box(in)">
                                      <p:cBhvr>
                                        <p:cTn id="54" dur="500"/>
                                        <p:tgtEl>
                                          <p:spTgt spid="13331"/>
                                        </p:tgtEl>
                                      </p:cBhvr>
                                    </p:animEffect>
                                  </p:childTnLst>
                                </p:cTn>
                              </p:par>
                              <p:par>
                                <p:cTn id="55" presetID="4" presetClass="entr" presetSubtype="16" fill="hold" grpId="0" nodeType="withEffect">
                                  <p:stCondLst>
                                    <p:cond delay="0"/>
                                  </p:stCondLst>
                                  <p:childTnLst>
                                    <p:set>
                                      <p:cBhvr>
                                        <p:cTn id="56" dur="1" fill="hold">
                                          <p:stCondLst>
                                            <p:cond delay="0"/>
                                          </p:stCondLst>
                                        </p:cTn>
                                        <p:tgtEl>
                                          <p:spTgt spid="13333"/>
                                        </p:tgtEl>
                                        <p:attrNameLst>
                                          <p:attrName>style.visibility</p:attrName>
                                        </p:attrNameLst>
                                      </p:cBhvr>
                                      <p:to>
                                        <p:strVal val="visible"/>
                                      </p:to>
                                    </p:set>
                                    <p:animEffect transition="in" filter="box(in)">
                                      <p:cBhvr>
                                        <p:cTn id="57" dur="500"/>
                                        <p:tgtEl>
                                          <p:spTgt spid="13333"/>
                                        </p:tgtEl>
                                      </p:cBhvr>
                                    </p:animEffect>
                                  </p:childTnLst>
                                </p:cTn>
                              </p:par>
                            </p:childTnLst>
                          </p:cTn>
                        </p:par>
                      </p:childTnLst>
                    </p:cTn>
                  </p:par>
                  <p:par>
                    <p:cTn id="58" fill="hold">
                      <p:stCondLst>
                        <p:cond delay="indefinite"/>
                      </p:stCondLst>
                      <p:childTnLst>
                        <p:par>
                          <p:cTn id="59" fill="hold">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13336"/>
                                        </p:tgtEl>
                                        <p:attrNameLst>
                                          <p:attrName>style.visibility</p:attrName>
                                        </p:attrNameLst>
                                      </p:cBhvr>
                                      <p:to>
                                        <p:strVal val="visible"/>
                                      </p:to>
                                    </p:set>
                                    <p:animEffect transition="in" filter="box(in)">
                                      <p:cBhvr>
                                        <p:cTn id="62" dur="500"/>
                                        <p:tgtEl>
                                          <p:spTgt spid="13336"/>
                                        </p:tgtEl>
                                      </p:cBhvr>
                                    </p:animEffect>
                                  </p:childTnLst>
                                </p:cTn>
                              </p:par>
                              <p:par>
                                <p:cTn id="63" presetID="4" presetClass="entr" presetSubtype="16" fill="hold" grpId="0" nodeType="withEffect">
                                  <p:stCondLst>
                                    <p:cond delay="0"/>
                                  </p:stCondLst>
                                  <p:childTnLst>
                                    <p:set>
                                      <p:cBhvr>
                                        <p:cTn id="64" dur="1" fill="hold">
                                          <p:stCondLst>
                                            <p:cond delay="0"/>
                                          </p:stCondLst>
                                        </p:cTn>
                                        <p:tgtEl>
                                          <p:spTgt spid="13335"/>
                                        </p:tgtEl>
                                        <p:attrNameLst>
                                          <p:attrName>style.visibility</p:attrName>
                                        </p:attrNameLst>
                                      </p:cBhvr>
                                      <p:to>
                                        <p:strVal val="visible"/>
                                      </p:to>
                                    </p:set>
                                    <p:animEffect transition="in" filter="box(in)">
                                      <p:cBhvr>
                                        <p:cTn id="65" dur="500"/>
                                        <p:tgtEl>
                                          <p:spTgt spid="13335"/>
                                        </p:tgtEl>
                                      </p:cBhvr>
                                    </p:animEffect>
                                  </p:childTnLst>
                                </p:cTn>
                              </p:par>
                              <p:par>
                                <p:cTn id="66" presetID="4" presetClass="entr" presetSubtype="16" fill="hold" grpId="0" nodeType="withEffect">
                                  <p:stCondLst>
                                    <p:cond delay="0"/>
                                  </p:stCondLst>
                                  <p:childTnLst>
                                    <p:set>
                                      <p:cBhvr>
                                        <p:cTn id="67" dur="1" fill="hold">
                                          <p:stCondLst>
                                            <p:cond delay="0"/>
                                          </p:stCondLst>
                                        </p:cTn>
                                        <p:tgtEl>
                                          <p:spTgt spid="13334"/>
                                        </p:tgtEl>
                                        <p:attrNameLst>
                                          <p:attrName>style.visibility</p:attrName>
                                        </p:attrNameLst>
                                      </p:cBhvr>
                                      <p:to>
                                        <p:strVal val="visible"/>
                                      </p:to>
                                    </p:set>
                                    <p:animEffect transition="in" filter="box(in)">
                                      <p:cBhvr>
                                        <p:cTn id="68" dur="500"/>
                                        <p:tgtEl>
                                          <p:spTgt spid="13334"/>
                                        </p:tgtEl>
                                      </p:cBhvr>
                                    </p:animEffect>
                                  </p:childTnLst>
                                </p:cTn>
                              </p:par>
                            </p:childTnLst>
                          </p:cTn>
                        </p:par>
                      </p:childTnLst>
                    </p:cTn>
                  </p:par>
                  <p:par>
                    <p:cTn id="69" fill="hold">
                      <p:stCondLst>
                        <p:cond delay="indefinite"/>
                      </p:stCondLst>
                      <p:childTnLst>
                        <p:par>
                          <p:cTn id="70" fill="hold">
                            <p:stCondLst>
                              <p:cond delay="0"/>
                            </p:stCondLst>
                            <p:childTnLst>
                              <p:par>
                                <p:cTn id="71" presetID="22" presetClass="entr" presetSubtype="8" fill="hold" grpId="0" nodeType="clickEffect">
                                  <p:stCondLst>
                                    <p:cond delay="0"/>
                                  </p:stCondLst>
                                  <p:childTnLst>
                                    <p:set>
                                      <p:cBhvr>
                                        <p:cTn id="72" dur="1" fill="hold">
                                          <p:stCondLst>
                                            <p:cond delay="0"/>
                                          </p:stCondLst>
                                        </p:cTn>
                                        <p:tgtEl>
                                          <p:spTgt spid="13338"/>
                                        </p:tgtEl>
                                        <p:attrNameLst>
                                          <p:attrName>style.visibility</p:attrName>
                                        </p:attrNameLst>
                                      </p:cBhvr>
                                      <p:to>
                                        <p:strVal val="visible"/>
                                      </p:to>
                                    </p:set>
                                    <p:animEffect transition="in" filter="wipe(left)">
                                      <p:cBhvr>
                                        <p:cTn id="73" dur="3000"/>
                                        <p:tgtEl>
                                          <p:spTgt spid="13338"/>
                                        </p:tgtEl>
                                      </p:cBhvr>
                                    </p:animEffect>
                                  </p:childTnLst>
                                </p:cTn>
                              </p:par>
                            </p:childTnLst>
                          </p:cTn>
                        </p:par>
                      </p:childTnLst>
                    </p:cTn>
                  </p:par>
                  <p:par>
                    <p:cTn id="74" fill="hold">
                      <p:stCondLst>
                        <p:cond delay="indefinite"/>
                      </p:stCondLst>
                      <p:childTnLst>
                        <p:par>
                          <p:cTn id="75" fill="hold">
                            <p:stCondLst>
                              <p:cond delay="0"/>
                            </p:stCondLst>
                            <p:childTnLst>
                              <p:par>
                                <p:cTn id="76" presetID="4" presetClass="entr" presetSubtype="16" fill="hold" grpId="0" nodeType="clickEffect">
                                  <p:stCondLst>
                                    <p:cond delay="0"/>
                                  </p:stCondLst>
                                  <p:childTnLst>
                                    <p:set>
                                      <p:cBhvr>
                                        <p:cTn id="77" dur="1" fill="hold">
                                          <p:stCondLst>
                                            <p:cond delay="0"/>
                                          </p:stCondLst>
                                        </p:cTn>
                                        <p:tgtEl>
                                          <p:spTgt spid="13339"/>
                                        </p:tgtEl>
                                        <p:attrNameLst>
                                          <p:attrName>style.visibility</p:attrName>
                                        </p:attrNameLst>
                                      </p:cBhvr>
                                      <p:to>
                                        <p:strVal val="visible"/>
                                      </p:to>
                                    </p:set>
                                    <p:animEffect transition="in" filter="box(in)">
                                      <p:cBhvr>
                                        <p:cTn id="78" dur="500"/>
                                        <p:tgtEl>
                                          <p:spTgt spid="13339"/>
                                        </p:tgtEl>
                                      </p:cBhvr>
                                    </p:animEffect>
                                  </p:childTnLst>
                                </p:cTn>
                              </p:par>
                              <p:par>
                                <p:cTn id="79" presetID="4" presetClass="entr" presetSubtype="16" fill="hold" grpId="0" nodeType="withEffect">
                                  <p:stCondLst>
                                    <p:cond delay="0"/>
                                  </p:stCondLst>
                                  <p:childTnLst>
                                    <p:set>
                                      <p:cBhvr>
                                        <p:cTn id="80" dur="1" fill="hold">
                                          <p:stCondLst>
                                            <p:cond delay="0"/>
                                          </p:stCondLst>
                                        </p:cTn>
                                        <p:tgtEl>
                                          <p:spTgt spid="13340"/>
                                        </p:tgtEl>
                                        <p:attrNameLst>
                                          <p:attrName>style.visibility</p:attrName>
                                        </p:attrNameLst>
                                      </p:cBhvr>
                                      <p:to>
                                        <p:strVal val="visible"/>
                                      </p:to>
                                    </p:set>
                                    <p:animEffect transition="in" filter="box(in)">
                                      <p:cBhvr>
                                        <p:cTn id="81" dur="500"/>
                                        <p:tgtEl>
                                          <p:spTgt spid="13340"/>
                                        </p:tgtEl>
                                      </p:cBhvr>
                                    </p:animEffect>
                                  </p:childTnLst>
                                </p:cTn>
                              </p:par>
                            </p:childTnLst>
                          </p:cTn>
                        </p:par>
                      </p:childTnLst>
                    </p:cTn>
                  </p:par>
                  <p:par>
                    <p:cTn id="82" fill="hold">
                      <p:stCondLst>
                        <p:cond delay="indefinite"/>
                      </p:stCondLst>
                      <p:childTnLst>
                        <p:par>
                          <p:cTn id="83" fill="hold">
                            <p:stCondLst>
                              <p:cond delay="0"/>
                            </p:stCondLst>
                            <p:childTnLst>
                              <p:par>
                                <p:cTn id="84" presetID="22" presetClass="entr" presetSubtype="2" fill="hold" grpId="0" nodeType="clickEffect">
                                  <p:stCondLst>
                                    <p:cond delay="0"/>
                                  </p:stCondLst>
                                  <p:childTnLst>
                                    <p:set>
                                      <p:cBhvr>
                                        <p:cTn id="85" dur="1" fill="hold">
                                          <p:stCondLst>
                                            <p:cond delay="0"/>
                                          </p:stCondLst>
                                        </p:cTn>
                                        <p:tgtEl>
                                          <p:spTgt spid="13337"/>
                                        </p:tgtEl>
                                        <p:attrNameLst>
                                          <p:attrName>style.visibility</p:attrName>
                                        </p:attrNameLst>
                                      </p:cBhvr>
                                      <p:to>
                                        <p:strVal val="visible"/>
                                      </p:to>
                                    </p:set>
                                    <p:animEffect transition="in" filter="wipe(right)">
                                      <p:cBhvr>
                                        <p:cTn id="86" dur="3000"/>
                                        <p:tgtEl>
                                          <p:spTgt spid="13337"/>
                                        </p:tgtEl>
                                      </p:cBhvr>
                                    </p:animEffect>
                                  </p:childTnLst>
                                </p:cTn>
                              </p:par>
                            </p:childTnLst>
                          </p:cTn>
                        </p:par>
                      </p:childTnLst>
                    </p:cTn>
                  </p:par>
                  <p:par>
                    <p:cTn id="87" fill="hold">
                      <p:stCondLst>
                        <p:cond delay="indefinite"/>
                      </p:stCondLst>
                      <p:childTnLst>
                        <p:par>
                          <p:cTn id="88" fill="hold">
                            <p:stCondLst>
                              <p:cond delay="0"/>
                            </p:stCondLst>
                            <p:childTnLst>
                              <p:par>
                                <p:cTn id="89" presetID="4" presetClass="entr" presetSubtype="16" fill="hold" grpId="0" nodeType="clickEffect">
                                  <p:stCondLst>
                                    <p:cond delay="0"/>
                                  </p:stCondLst>
                                  <p:childTnLst>
                                    <p:set>
                                      <p:cBhvr>
                                        <p:cTn id="90" dur="1" fill="hold">
                                          <p:stCondLst>
                                            <p:cond delay="0"/>
                                          </p:stCondLst>
                                        </p:cTn>
                                        <p:tgtEl>
                                          <p:spTgt spid="13341"/>
                                        </p:tgtEl>
                                        <p:attrNameLst>
                                          <p:attrName>style.visibility</p:attrName>
                                        </p:attrNameLst>
                                      </p:cBhvr>
                                      <p:to>
                                        <p:strVal val="visible"/>
                                      </p:to>
                                    </p:set>
                                    <p:animEffect transition="in" filter="box(in)">
                                      <p:cBhvr>
                                        <p:cTn id="91" dur="500"/>
                                        <p:tgtEl>
                                          <p:spTgt spid="13341"/>
                                        </p:tgtEl>
                                      </p:cBhvr>
                                    </p:animEffect>
                                  </p:childTnLst>
                                </p:cTn>
                              </p:par>
                            </p:childTnLst>
                          </p:cTn>
                        </p:par>
                      </p:childTnLst>
                    </p:cTn>
                  </p:par>
                  <p:par>
                    <p:cTn id="92" fill="hold">
                      <p:stCondLst>
                        <p:cond delay="indefinite"/>
                      </p:stCondLst>
                      <p:childTnLst>
                        <p:par>
                          <p:cTn id="93" fill="hold">
                            <p:stCondLst>
                              <p:cond delay="0"/>
                            </p:stCondLst>
                            <p:childTnLst>
                              <p:par>
                                <p:cTn id="94" presetID="4" presetClass="entr" presetSubtype="16" fill="hold" grpId="0" nodeType="clickEffect">
                                  <p:stCondLst>
                                    <p:cond delay="0"/>
                                  </p:stCondLst>
                                  <p:childTnLst>
                                    <p:set>
                                      <p:cBhvr>
                                        <p:cTn id="95" dur="1" fill="hold">
                                          <p:stCondLst>
                                            <p:cond delay="0"/>
                                          </p:stCondLst>
                                        </p:cTn>
                                        <p:tgtEl>
                                          <p:spTgt spid="13348"/>
                                        </p:tgtEl>
                                        <p:attrNameLst>
                                          <p:attrName>style.visibility</p:attrName>
                                        </p:attrNameLst>
                                      </p:cBhvr>
                                      <p:to>
                                        <p:strVal val="visible"/>
                                      </p:to>
                                    </p:set>
                                    <p:animEffect transition="in" filter="box(in)">
                                      <p:cBhvr>
                                        <p:cTn id="96" dur="500"/>
                                        <p:tgtEl>
                                          <p:spTgt spid="13348"/>
                                        </p:tgtEl>
                                      </p:cBhvr>
                                    </p:animEffect>
                                  </p:childTnLst>
                                </p:cTn>
                              </p:par>
                              <p:par>
                                <p:cTn id="97" presetID="4" presetClass="entr" presetSubtype="16" fill="hold" grpId="0" nodeType="withEffect">
                                  <p:stCondLst>
                                    <p:cond delay="0"/>
                                  </p:stCondLst>
                                  <p:childTnLst>
                                    <p:set>
                                      <p:cBhvr>
                                        <p:cTn id="98" dur="1" fill="hold">
                                          <p:stCondLst>
                                            <p:cond delay="0"/>
                                          </p:stCondLst>
                                        </p:cTn>
                                        <p:tgtEl>
                                          <p:spTgt spid="13346"/>
                                        </p:tgtEl>
                                        <p:attrNameLst>
                                          <p:attrName>style.visibility</p:attrName>
                                        </p:attrNameLst>
                                      </p:cBhvr>
                                      <p:to>
                                        <p:strVal val="visible"/>
                                      </p:to>
                                    </p:set>
                                    <p:animEffect transition="in" filter="box(in)">
                                      <p:cBhvr>
                                        <p:cTn id="99" dur="500"/>
                                        <p:tgtEl>
                                          <p:spTgt spid="13346"/>
                                        </p:tgtEl>
                                      </p:cBhvr>
                                    </p:animEffect>
                                  </p:childTnLst>
                                </p:cTn>
                              </p:par>
                            </p:childTnLst>
                          </p:cTn>
                        </p:par>
                      </p:childTnLst>
                    </p:cTn>
                  </p:par>
                  <p:par>
                    <p:cTn id="100" fill="hold">
                      <p:stCondLst>
                        <p:cond delay="indefinite"/>
                      </p:stCondLst>
                      <p:childTnLst>
                        <p:par>
                          <p:cTn id="101" fill="hold">
                            <p:stCondLst>
                              <p:cond delay="0"/>
                            </p:stCondLst>
                            <p:childTnLst>
                              <p:par>
                                <p:cTn id="102" presetID="4" presetClass="entr" presetSubtype="16" fill="hold" grpId="0" nodeType="clickEffect">
                                  <p:stCondLst>
                                    <p:cond delay="0"/>
                                  </p:stCondLst>
                                  <p:childTnLst>
                                    <p:set>
                                      <p:cBhvr>
                                        <p:cTn id="103" dur="1" fill="hold">
                                          <p:stCondLst>
                                            <p:cond delay="0"/>
                                          </p:stCondLst>
                                        </p:cTn>
                                        <p:tgtEl>
                                          <p:spTgt spid="13349"/>
                                        </p:tgtEl>
                                        <p:attrNameLst>
                                          <p:attrName>style.visibility</p:attrName>
                                        </p:attrNameLst>
                                      </p:cBhvr>
                                      <p:to>
                                        <p:strVal val="visible"/>
                                      </p:to>
                                    </p:set>
                                    <p:animEffect transition="in" filter="box(in)">
                                      <p:cBhvr>
                                        <p:cTn id="104" dur="500"/>
                                        <p:tgtEl>
                                          <p:spTgt spid="13349"/>
                                        </p:tgtEl>
                                      </p:cBhvr>
                                    </p:animEffect>
                                  </p:childTnLst>
                                </p:cTn>
                              </p:par>
                              <p:par>
                                <p:cTn id="105" presetID="4" presetClass="entr" presetSubtype="16" fill="hold" grpId="0" nodeType="withEffect">
                                  <p:stCondLst>
                                    <p:cond delay="0"/>
                                  </p:stCondLst>
                                  <p:childTnLst>
                                    <p:set>
                                      <p:cBhvr>
                                        <p:cTn id="106" dur="1" fill="hold">
                                          <p:stCondLst>
                                            <p:cond delay="0"/>
                                          </p:stCondLst>
                                        </p:cTn>
                                        <p:tgtEl>
                                          <p:spTgt spid="13347"/>
                                        </p:tgtEl>
                                        <p:attrNameLst>
                                          <p:attrName>style.visibility</p:attrName>
                                        </p:attrNameLst>
                                      </p:cBhvr>
                                      <p:to>
                                        <p:strVal val="visible"/>
                                      </p:to>
                                    </p:set>
                                    <p:animEffect transition="in" filter="box(in)">
                                      <p:cBhvr>
                                        <p:cTn id="107" dur="500"/>
                                        <p:tgtEl>
                                          <p:spTgt spid="13347"/>
                                        </p:tgtEl>
                                      </p:cBhvr>
                                    </p:animEffect>
                                  </p:childTnLst>
                                </p:cTn>
                              </p:par>
                            </p:childTnLst>
                          </p:cTn>
                        </p:par>
                      </p:childTnLst>
                    </p:cTn>
                  </p:par>
                  <p:par>
                    <p:cTn id="108" fill="hold">
                      <p:stCondLst>
                        <p:cond delay="indefinite"/>
                      </p:stCondLst>
                      <p:childTnLst>
                        <p:par>
                          <p:cTn id="109" fill="hold">
                            <p:stCondLst>
                              <p:cond delay="0"/>
                            </p:stCondLst>
                            <p:childTnLst>
                              <p:par>
                                <p:cTn id="110" presetID="4" presetClass="entr" presetSubtype="16" fill="hold" grpId="0" nodeType="clickEffect">
                                  <p:stCondLst>
                                    <p:cond delay="0"/>
                                  </p:stCondLst>
                                  <p:childTnLst>
                                    <p:set>
                                      <p:cBhvr>
                                        <p:cTn id="111" dur="1" fill="hold">
                                          <p:stCondLst>
                                            <p:cond delay="0"/>
                                          </p:stCondLst>
                                        </p:cTn>
                                        <p:tgtEl>
                                          <p:spTgt spid="13350"/>
                                        </p:tgtEl>
                                        <p:attrNameLst>
                                          <p:attrName>style.visibility</p:attrName>
                                        </p:attrNameLst>
                                      </p:cBhvr>
                                      <p:to>
                                        <p:strVal val="visible"/>
                                      </p:to>
                                    </p:set>
                                    <p:animEffect transition="in" filter="box(in)">
                                      <p:cBhvr>
                                        <p:cTn id="112" dur="500"/>
                                        <p:tgtEl>
                                          <p:spTgt spid="13350"/>
                                        </p:tgtEl>
                                      </p:cBhvr>
                                    </p:animEffect>
                                  </p:childTnLst>
                                </p:cTn>
                              </p:par>
                              <p:par>
                                <p:cTn id="113" presetID="4" presetClass="entr" presetSubtype="16" fill="hold" grpId="0" nodeType="withEffect">
                                  <p:stCondLst>
                                    <p:cond delay="0"/>
                                  </p:stCondLst>
                                  <p:childTnLst>
                                    <p:set>
                                      <p:cBhvr>
                                        <p:cTn id="114" dur="1" fill="hold">
                                          <p:stCondLst>
                                            <p:cond delay="0"/>
                                          </p:stCondLst>
                                        </p:cTn>
                                        <p:tgtEl>
                                          <p:spTgt spid="13358"/>
                                        </p:tgtEl>
                                        <p:attrNameLst>
                                          <p:attrName>style.visibility</p:attrName>
                                        </p:attrNameLst>
                                      </p:cBhvr>
                                      <p:to>
                                        <p:strVal val="visible"/>
                                      </p:to>
                                    </p:set>
                                    <p:animEffect transition="in" filter="box(in)">
                                      <p:cBhvr>
                                        <p:cTn id="115" dur="500"/>
                                        <p:tgtEl>
                                          <p:spTgt spid="13358"/>
                                        </p:tgtEl>
                                      </p:cBhvr>
                                    </p:animEffect>
                                  </p:childTnLst>
                                </p:cTn>
                              </p:par>
                              <p:par>
                                <p:cTn id="116" presetID="4" presetClass="entr" presetSubtype="16" fill="hold" grpId="0" nodeType="withEffect">
                                  <p:stCondLst>
                                    <p:cond delay="0"/>
                                  </p:stCondLst>
                                  <p:childTnLst>
                                    <p:set>
                                      <p:cBhvr>
                                        <p:cTn id="117" dur="1" fill="hold">
                                          <p:stCondLst>
                                            <p:cond delay="0"/>
                                          </p:stCondLst>
                                        </p:cTn>
                                        <p:tgtEl>
                                          <p:spTgt spid="13352"/>
                                        </p:tgtEl>
                                        <p:attrNameLst>
                                          <p:attrName>style.visibility</p:attrName>
                                        </p:attrNameLst>
                                      </p:cBhvr>
                                      <p:to>
                                        <p:strVal val="visible"/>
                                      </p:to>
                                    </p:set>
                                    <p:animEffect transition="in" filter="box(in)">
                                      <p:cBhvr>
                                        <p:cTn id="118" dur="500"/>
                                        <p:tgtEl>
                                          <p:spTgt spid="13352"/>
                                        </p:tgtEl>
                                      </p:cBhvr>
                                    </p:animEffect>
                                  </p:childTnLst>
                                </p:cTn>
                              </p:par>
                              <p:par>
                                <p:cTn id="119" presetID="4" presetClass="entr" presetSubtype="16" fill="hold" grpId="0" nodeType="withEffect">
                                  <p:stCondLst>
                                    <p:cond delay="0"/>
                                  </p:stCondLst>
                                  <p:childTnLst>
                                    <p:set>
                                      <p:cBhvr>
                                        <p:cTn id="120" dur="1" fill="hold">
                                          <p:stCondLst>
                                            <p:cond delay="0"/>
                                          </p:stCondLst>
                                        </p:cTn>
                                        <p:tgtEl>
                                          <p:spTgt spid="13353"/>
                                        </p:tgtEl>
                                        <p:attrNameLst>
                                          <p:attrName>style.visibility</p:attrName>
                                        </p:attrNameLst>
                                      </p:cBhvr>
                                      <p:to>
                                        <p:strVal val="visible"/>
                                      </p:to>
                                    </p:set>
                                    <p:animEffect transition="in" filter="box(in)">
                                      <p:cBhvr>
                                        <p:cTn id="121" dur="500"/>
                                        <p:tgtEl>
                                          <p:spTgt spid="13353"/>
                                        </p:tgtEl>
                                      </p:cBhvr>
                                    </p:animEffect>
                                  </p:childTnLst>
                                </p:cTn>
                              </p:par>
                              <p:par>
                                <p:cTn id="122" presetID="4" presetClass="entr" presetSubtype="16" fill="hold" grpId="0" nodeType="withEffect">
                                  <p:stCondLst>
                                    <p:cond delay="0"/>
                                  </p:stCondLst>
                                  <p:childTnLst>
                                    <p:set>
                                      <p:cBhvr>
                                        <p:cTn id="123" dur="1" fill="hold">
                                          <p:stCondLst>
                                            <p:cond delay="0"/>
                                          </p:stCondLst>
                                        </p:cTn>
                                        <p:tgtEl>
                                          <p:spTgt spid="13351"/>
                                        </p:tgtEl>
                                        <p:attrNameLst>
                                          <p:attrName>style.visibility</p:attrName>
                                        </p:attrNameLst>
                                      </p:cBhvr>
                                      <p:to>
                                        <p:strVal val="visible"/>
                                      </p:to>
                                    </p:set>
                                    <p:animEffect transition="in" filter="box(in)">
                                      <p:cBhvr>
                                        <p:cTn id="124" dur="500"/>
                                        <p:tgtEl>
                                          <p:spTgt spid="13351"/>
                                        </p:tgtEl>
                                      </p:cBhvr>
                                    </p:animEffect>
                                  </p:childTnLst>
                                </p:cTn>
                              </p:par>
                            </p:childTnLst>
                          </p:cTn>
                        </p:par>
                      </p:childTnLst>
                    </p:cTn>
                  </p:par>
                  <p:par>
                    <p:cTn id="125" fill="hold">
                      <p:stCondLst>
                        <p:cond delay="indefinite"/>
                      </p:stCondLst>
                      <p:childTnLst>
                        <p:par>
                          <p:cTn id="126" fill="hold">
                            <p:stCondLst>
                              <p:cond delay="0"/>
                            </p:stCondLst>
                            <p:childTnLst>
                              <p:par>
                                <p:cTn id="127" presetID="22" presetClass="entr" presetSubtype="1" fill="hold" grpId="0" nodeType="clickEffect">
                                  <p:stCondLst>
                                    <p:cond delay="0"/>
                                  </p:stCondLst>
                                  <p:childTnLst>
                                    <p:set>
                                      <p:cBhvr>
                                        <p:cTn id="128" dur="1" fill="hold">
                                          <p:stCondLst>
                                            <p:cond delay="0"/>
                                          </p:stCondLst>
                                        </p:cTn>
                                        <p:tgtEl>
                                          <p:spTgt spid="13356"/>
                                        </p:tgtEl>
                                        <p:attrNameLst>
                                          <p:attrName>style.visibility</p:attrName>
                                        </p:attrNameLst>
                                      </p:cBhvr>
                                      <p:to>
                                        <p:strVal val="visible"/>
                                      </p:to>
                                    </p:set>
                                    <p:animEffect transition="in" filter="wipe(up)">
                                      <p:cBhvr>
                                        <p:cTn id="129" dur="3000"/>
                                        <p:tgtEl>
                                          <p:spTgt spid="13356"/>
                                        </p:tgtEl>
                                      </p:cBhvr>
                                    </p:animEffect>
                                  </p:childTnLst>
                                </p:cTn>
                              </p:par>
                              <p:par>
                                <p:cTn id="130" presetID="22" presetClass="entr" presetSubtype="1" fill="hold" grpId="0" nodeType="withEffect">
                                  <p:stCondLst>
                                    <p:cond delay="0"/>
                                  </p:stCondLst>
                                  <p:childTnLst>
                                    <p:set>
                                      <p:cBhvr>
                                        <p:cTn id="131" dur="1" fill="hold">
                                          <p:stCondLst>
                                            <p:cond delay="0"/>
                                          </p:stCondLst>
                                        </p:cTn>
                                        <p:tgtEl>
                                          <p:spTgt spid="13355"/>
                                        </p:tgtEl>
                                        <p:attrNameLst>
                                          <p:attrName>style.visibility</p:attrName>
                                        </p:attrNameLst>
                                      </p:cBhvr>
                                      <p:to>
                                        <p:strVal val="visible"/>
                                      </p:to>
                                    </p:set>
                                    <p:animEffect transition="in" filter="wipe(up)">
                                      <p:cBhvr>
                                        <p:cTn id="132" dur="3000"/>
                                        <p:tgtEl>
                                          <p:spTgt spid="13355"/>
                                        </p:tgtEl>
                                      </p:cBhvr>
                                    </p:animEffect>
                                  </p:childTnLst>
                                </p:cTn>
                              </p:par>
                            </p:childTnLst>
                          </p:cTn>
                        </p:par>
                      </p:childTnLst>
                    </p:cTn>
                  </p:par>
                  <p:par>
                    <p:cTn id="133" fill="hold">
                      <p:stCondLst>
                        <p:cond delay="indefinite"/>
                      </p:stCondLst>
                      <p:childTnLst>
                        <p:par>
                          <p:cTn id="134" fill="hold">
                            <p:stCondLst>
                              <p:cond delay="0"/>
                            </p:stCondLst>
                            <p:childTnLst>
                              <p:par>
                                <p:cTn id="135" presetID="53" presetClass="entr" presetSubtype="0" fill="hold" grpId="0" nodeType="clickEffect">
                                  <p:stCondLst>
                                    <p:cond delay="0"/>
                                  </p:stCondLst>
                                  <p:childTnLst>
                                    <p:set>
                                      <p:cBhvr>
                                        <p:cTn id="136" dur="1" fill="hold">
                                          <p:stCondLst>
                                            <p:cond delay="0"/>
                                          </p:stCondLst>
                                        </p:cTn>
                                        <p:tgtEl>
                                          <p:spTgt spid="13357"/>
                                        </p:tgtEl>
                                        <p:attrNameLst>
                                          <p:attrName>style.visibility</p:attrName>
                                        </p:attrNameLst>
                                      </p:cBhvr>
                                      <p:to>
                                        <p:strVal val="visible"/>
                                      </p:to>
                                    </p:set>
                                    <p:anim calcmode="lin" valueType="num">
                                      <p:cBhvr>
                                        <p:cTn id="137" dur="2000" fill="hold"/>
                                        <p:tgtEl>
                                          <p:spTgt spid="13357"/>
                                        </p:tgtEl>
                                        <p:attrNameLst>
                                          <p:attrName>ppt_w</p:attrName>
                                        </p:attrNameLst>
                                      </p:cBhvr>
                                      <p:tavLst>
                                        <p:tav tm="0">
                                          <p:val>
                                            <p:fltVal val="0"/>
                                          </p:val>
                                        </p:tav>
                                        <p:tav tm="100000">
                                          <p:val>
                                            <p:strVal val="#ppt_w"/>
                                          </p:val>
                                        </p:tav>
                                      </p:tavLst>
                                    </p:anim>
                                    <p:anim calcmode="lin" valueType="num">
                                      <p:cBhvr>
                                        <p:cTn id="138" dur="2000" fill="hold"/>
                                        <p:tgtEl>
                                          <p:spTgt spid="13357"/>
                                        </p:tgtEl>
                                        <p:attrNameLst>
                                          <p:attrName>ppt_h</p:attrName>
                                        </p:attrNameLst>
                                      </p:cBhvr>
                                      <p:tavLst>
                                        <p:tav tm="0">
                                          <p:val>
                                            <p:fltVal val="0"/>
                                          </p:val>
                                        </p:tav>
                                        <p:tav tm="100000">
                                          <p:val>
                                            <p:strVal val="#ppt_h"/>
                                          </p:val>
                                        </p:tav>
                                      </p:tavLst>
                                    </p:anim>
                                    <p:animEffect transition="in" filter="fade">
                                      <p:cBhvr>
                                        <p:cTn id="139" dur="2000"/>
                                        <p:tgtEl>
                                          <p:spTgt spid="13357"/>
                                        </p:tgtEl>
                                      </p:cBhvr>
                                    </p:animEffect>
                                  </p:childTnLst>
                                </p:cTn>
                              </p:par>
                            </p:childTnLst>
                          </p:cTn>
                        </p:par>
                        <p:par>
                          <p:cTn id="140" fill="hold">
                            <p:stCondLst>
                              <p:cond delay="2000"/>
                            </p:stCondLst>
                            <p:childTnLst>
                              <p:par>
                                <p:cTn id="141" presetID="53" presetClass="entr" presetSubtype="0" fill="hold" grpId="0" nodeType="afterEffect">
                                  <p:stCondLst>
                                    <p:cond delay="0"/>
                                  </p:stCondLst>
                                  <p:childTnLst>
                                    <p:set>
                                      <p:cBhvr>
                                        <p:cTn id="142" dur="1" fill="hold">
                                          <p:stCondLst>
                                            <p:cond delay="0"/>
                                          </p:stCondLst>
                                        </p:cTn>
                                        <p:tgtEl>
                                          <p:spTgt spid="13359"/>
                                        </p:tgtEl>
                                        <p:attrNameLst>
                                          <p:attrName>style.visibility</p:attrName>
                                        </p:attrNameLst>
                                      </p:cBhvr>
                                      <p:to>
                                        <p:strVal val="visible"/>
                                      </p:to>
                                    </p:set>
                                    <p:anim calcmode="lin" valueType="num">
                                      <p:cBhvr>
                                        <p:cTn id="143" dur="2000" fill="hold"/>
                                        <p:tgtEl>
                                          <p:spTgt spid="13359"/>
                                        </p:tgtEl>
                                        <p:attrNameLst>
                                          <p:attrName>ppt_w</p:attrName>
                                        </p:attrNameLst>
                                      </p:cBhvr>
                                      <p:tavLst>
                                        <p:tav tm="0">
                                          <p:val>
                                            <p:fltVal val="0"/>
                                          </p:val>
                                        </p:tav>
                                        <p:tav tm="100000">
                                          <p:val>
                                            <p:strVal val="#ppt_w"/>
                                          </p:val>
                                        </p:tav>
                                      </p:tavLst>
                                    </p:anim>
                                    <p:anim calcmode="lin" valueType="num">
                                      <p:cBhvr>
                                        <p:cTn id="144" dur="2000" fill="hold"/>
                                        <p:tgtEl>
                                          <p:spTgt spid="13359"/>
                                        </p:tgtEl>
                                        <p:attrNameLst>
                                          <p:attrName>ppt_h</p:attrName>
                                        </p:attrNameLst>
                                      </p:cBhvr>
                                      <p:tavLst>
                                        <p:tav tm="0">
                                          <p:val>
                                            <p:fltVal val="0"/>
                                          </p:val>
                                        </p:tav>
                                        <p:tav tm="100000">
                                          <p:val>
                                            <p:strVal val="#ppt_h"/>
                                          </p:val>
                                        </p:tav>
                                      </p:tavLst>
                                    </p:anim>
                                    <p:animEffect transition="in" filter="fade">
                                      <p:cBhvr>
                                        <p:cTn id="145" dur="2000"/>
                                        <p:tgtEl>
                                          <p:spTgt spid="13359"/>
                                        </p:tgtEl>
                                      </p:cBhvr>
                                    </p:animEffect>
                                  </p:childTnLst>
                                </p:cTn>
                              </p:par>
                            </p:childTnLst>
                          </p:cTn>
                        </p:par>
                      </p:childTnLst>
                    </p:cTn>
                  </p:par>
                  <p:par>
                    <p:cTn id="146" fill="hold">
                      <p:stCondLst>
                        <p:cond delay="indefinite"/>
                      </p:stCondLst>
                      <p:childTnLst>
                        <p:par>
                          <p:cTn id="147" fill="hold">
                            <p:stCondLst>
                              <p:cond delay="0"/>
                            </p:stCondLst>
                            <p:childTnLst>
                              <p:par>
                                <p:cTn id="148" presetID="10" presetClass="exit" presetSubtype="0" fill="hold" grpId="1" nodeType="clickEffect">
                                  <p:stCondLst>
                                    <p:cond delay="0"/>
                                  </p:stCondLst>
                                  <p:childTnLst>
                                    <p:animEffect transition="out" filter="fade">
                                      <p:cBhvr>
                                        <p:cTn id="149" dur="1000"/>
                                        <p:tgtEl>
                                          <p:spTgt spid="13358"/>
                                        </p:tgtEl>
                                      </p:cBhvr>
                                    </p:animEffect>
                                    <p:set>
                                      <p:cBhvr>
                                        <p:cTn id="150" dur="1" fill="hold">
                                          <p:stCondLst>
                                            <p:cond delay="999"/>
                                          </p:stCondLst>
                                        </p:cTn>
                                        <p:tgtEl>
                                          <p:spTgt spid="13358"/>
                                        </p:tgtEl>
                                        <p:attrNameLst>
                                          <p:attrName>style.visibility</p:attrName>
                                        </p:attrNameLst>
                                      </p:cBhvr>
                                      <p:to>
                                        <p:strVal val="hidden"/>
                                      </p:to>
                                    </p:set>
                                  </p:childTnLst>
                                </p:cTn>
                              </p:par>
                              <p:par>
                                <p:cTn id="151" presetID="10" presetClass="entr" presetSubtype="0" fill="hold" grpId="1" nodeType="withEffect">
                                  <p:stCondLst>
                                    <p:cond delay="0"/>
                                  </p:stCondLst>
                                  <p:childTnLst>
                                    <p:set>
                                      <p:cBhvr>
                                        <p:cTn id="152" dur="1" fill="hold">
                                          <p:stCondLst>
                                            <p:cond delay="0"/>
                                          </p:stCondLst>
                                        </p:cTn>
                                        <p:tgtEl>
                                          <p:spTgt spid="13360"/>
                                        </p:tgtEl>
                                        <p:attrNameLst>
                                          <p:attrName>style.visibility</p:attrName>
                                        </p:attrNameLst>
                                      </p:cBhvr>
                                      <p:to>
                                        <p:strVal val="visible"/>
                                      </p:to>
                                    </p:set>
                                    <p:animEffect transition="in" filter="fade">
                                      <p:cBhvr>
                                        <p:cTn id="153" dur="500"/>
                                        <p:tgtEl>
                                          <p:spTgt spid="13360"/>
                                        </p:tgtEl>
                                      </p:cBhvr>
                                    </p:animEffect>
                                  </p:childTnLst>
                                </p:cTn>
                              </p:par>
                            </p:childTnLst>
                          </p:cTn>
                        </p:par>
                      </p:childTnLst>
                    </p:cTn>
                  </p:par>
                  <p:par>
                    <p:cTn id="154" fill="hold">
                      <p:stCondLst>
                        <p:cond delay="indefinite"/>
                      </p:stCondLst>
                      <p:childTnLst>
                        <p:par>
                          <p:cTn id="155" fill="hold">
                            <p:stCondLst>
                              <p:cond delay="0"/>
                            </p:stCondLst>
                            <p:childTnLst>
                              <p:par>
                                <p:cTn id="156" presetID="0" presetClass="path" presetSubtype="0" accel="50000" decel="50000" fill="hold" grpId="0" nodeType="clickEffect">
                                  <p:stCondLst>
                                    <p:cond delay="0"/>
                                  </p:stCondLst>
                                  <p:childTnLst>
                                    <p:animMotion origin="layout" path="M 3.33333E-6 4.76752E-6 L -0.05 4.76752E-6 " pathEditMode="relative" rAng="0" ptsTypes="AA">
                                      <p:cBhvr>
                                        <p:cTn id="157" dur="3000" fill="hold"/>
                                        <p:tgtEl>
                                          <p:spTgt spid="13360"/>
                                        </p:tgtEl>
                                        <p:attrNameLst>
                                          <p:attrName>ppt_x</p:attrName>
                                          <p:attrName>ppt_y</p:attrName>
                                        </p:attrNameLst>
                                      </p:cBhvr>
                                      <p:rCtr x="-2500" y="0"/>
                                    </p:animMotion>
                                  </p:childTnLst>
                                </p:cTn>
                              </p:par>
                              <p:par>
                                <p:cTn id="158" presetID="10" presetClass="entr" presetSubtype="0" fill="hold" grpId="0" nodeType="withEffect">
                                  <p:stCondLst>
                                    <p:cond delay="0"/>
                                  </p:stCondLst>
                                  <p:childTnLst>
                                    <p:set>
                                      <p:cBhvr>
                                        <p:cTn id="159" dur="1" fill="hold">
                                          <p:stCondLst>
                                            <p:cond delay="0"/>
                                          </p:stCondLst>
                                        </p:cTn>
                                        <p:tgtEl>
                                          <p:spTgt spid="13363"/>
                                        </p:tgtEl>
                                        <p:attrNameLst>
                                          <p:attrName>style.visibility</p:attrName>
                                        </p:attrNameLst>
                                      </p:cBhvr>
                                      <p:to>
                                        <p:strVal val="visible"/>
                                      </p:to>
                                    </p:set>
                                    <p:animEffect transition="in" filter="fade">
                                      <p:cBhvr>
                                        <p:cTn id="160" dur="2000"/>
                                        <p:tgtEl>
                                          <p:spTgt spid="13363"/>
                                        </p:tgtEl>
                                      </p:cBhvr>
                                    </p:animEffect>
                                  </p:childTnLst>
                                </p:cTn>
                              </p:par>
                            </p:childTnLst>
                          </p:cTn>
                        </p:par>
                      </p:childTnLst>
                    </p:cTn>
                  </p:par>
                  <p:par>
                    <p:cTn id="161" fill="hold">
                      <p:stCondLst>
                        <p:cond delay="indefinite"/>
                      </p:stCondLst>
                      <p:childTnLst>
                        <p:par>
                          <p:cTn id="162" fill="hold">
                            <p:stCondLst>
                              <p:cond delay="0"/>
                            </p:stCondLst>
                            <p:childTnLst>
                              <p:par>
                                <p:cTn id="163" presetID="4" presetClass="entr" presetSubtype="16" fill="hold" grpId="0" nodeType="clickEffect">
                                  <p:stCondLst>
                                    <p:cond delay="0"/>
                                  </p:stCondLst>
                                  <p:childTnLst>
                                    <p:set>
                                      <p:cBhvr>
                                        <p:cTn id="164" dur="1" fill="hold">
                                          <p:stCondLst>
                                            <p:cond delay="0"/>
                                          </p:stCondLst>
                                        </p:cTn>
                                        <p:tgtEl>
                                          <p:spTgt spid="13361"/>
                                        </p:tgtEl>
                                        <p:attrNameLst>
                                          <p:attrName>style.visibility</p:attrName>
                                        </p:attrNameLst>
                                      </p:cBhvr>
                                      <p:to>
                                        <p:strVal val="visible"/>
                                      </p:to>
                                    </p:set>
                                    <p:animEffect transition="in" filter="box(in)">
                                      <p:cBhvr>
                                        <p:cTn id="165" dur="500"/>
                                        <p:tgtEl>
                                          <p:spTgt spid="13361"/>
                                        </p:tgtEl>
                                      </p:cBhvr>
                                    </p:animEffect>
                                  </p:childTnLst>
                                </p:cTn>
                              </p:par>
                            </p:childTnLst>
                          </p:cTn>
                        </p:par>
                      </p:childTnLst>
                    </p:cTn>
                  </p:par>
                  <p:par>
                    <p:cTn id="166" fill="hold">
                      <p:stCondLst>
                        <p:cond delay="indefinite"/>
                      </p:stCondLst>
                      <p:childTnLst>
                        <p:par>
                          <p:cTn id="167" fill="hold">
                            <p:stCondLst>
                              <p:cond delay="0"/>
                            </p:stCondLst>
                            <p:childTnLst>
                              <p:par>
                                <p:cTn id="168" presetID="4" presetClass="entr" presetSubtype="16" fill="hold" grpId="0" nodeType="clickEffect">
                                  <p:stCondLst>
                                    <p:cond delay="0"/>
                                  </p:stCondLst>
                                  <p:childTnLst>
                                    <p:set>
                                      <p:cBhvr>
                                        <p:cTn id="169" dur="1" fill="hold">
                                          <p:stCondLst>
                                            <p:cond delay="0"/>
                                          </p:stCondLst>
                                        </p:cTn>
                                        <p:tgtEl>
                                          <p:spTgt spid="13362"/>
                                        </p:tgtEl>
                                        <p:attrNameLst>
                                          <p:attrName>style.visibility</p:attrName>
                                        </p:attrNameLst>
                                      </p:cBhvr>
                                      <p:to>
                                        <p:strVal val="visible"/>
                                      </p:to>
                                    </p:set>
                                    <p:animEffect transition="in" filter="box(in)">
                                      <p:cBhvr>
                                        <p:cTn id="170" dur="500"/>
                                        <p:tgtEl>
                                          <p:spTgt spid="13362"/>
                                        </p:tgtEl>
                                      </p:cBhvr>
                                    </p:animEffect>
                                  </p:childTnLst>
                                </p:cTn>
                              </p:par>
                            </p:childTnLst>
                          </p:cTn>
                        </p:par>
                      </p:childTnLst>
                    </p:cTn>
                  </p:par>
                  <p:par>
                    <p:cTn id="171" fill="hold">
                      <p:stCondLst>
                        <p:cond delay="indefinite"/>
                      </p:stCondLst>
                      <p:childTnLst>
                        <p:par>
                          <p:cTn id="172" fill="hold">
                            <p:stCondLst>
                              <p:cond delay="0"/>
                            </p:stCondLst>
                            <p:childTnLst>
                              <p:par>
                                <p:cTn id="173" presetID="64" presetClass="path" presetSubtype="0" accel="50000" decel="50000" fill="hold" grpId="1" nodeType="clickEffect">
                                  <p:stCondLst>
                                    <p:cond delay="0"/>
                                  </p:stCondLst>
                                  <p:childTnLst>
                                    <p:animMotion origin="layout" path="M 3.33333E-6 -2.42656E-6 L -0.00417 -0.54175 " pathEditMode="relative" rAng="0" ptsTypes="AA">
                                      <p:cBhvr>
                                        <p:cTn id="174" dur="3000" fill="hold"/>
                                        <p:tgtEl>
                                          <p:spTgt spid="13330"/>
                                        </p:tgtEl>
                                        <p:attrNameLst>
                                          <p:attrName>ppt_x</p:attrName>
                                          <p:attrName>ppt_y</p:attrName>
                                        </p:attrNameLst>
                                      </p:cBhvr>
                                      <p:rCtr x="-208" y="-27088"/>
                                    </p:animMotion>
                                  </p:childTnLst>
                                </p:cTn>
                              </p:par>
                              <p:par>
                                <p:cTn id="175" presetID="22" presetClass="exit" presetSubtype="4" fill="hold" nodeType="withEffect">
                                  <p:stCondLst>
                                    <p:cond delay="0"/>
                                  </p:stCondLst>
                                  <p:childTnLst>
                                    <p:animEffect transition="out" filter="wipe(down)">
                                      <p:cBhvr>
                                        <p:cTn id="176" dur="3000"/>
                                        <p:tgtEl>
                                          <p:spTgt spid="2"/>
                                        </p:tgtEl>
                                      </p:cBhvr>
                                    </p:animEffect>
                                    <p:set>
                                      <p:cBhvr>
                                        <p:cTn id="177" dur="1" fill="hold">
                                          <p:stCondLst>
                                            <p:cond delay="2999"/>
                                          </p:stCondLst>
                                        </p:cTn>
                                        <p:tgtEl>
                                          <p:spTgt spid="2"/>
                                        </p:tgtEl>
                                        <p:attrNameLst>
                                          <p:attrName>style.visibility</p:attrName>
                                        </p:attrNameLst>
                                      </p:cBhvr>
                                      <p:to>
                                        <p:strVal val="hidden"/>
                                      </p:to>
                                    </p:set>
                                  </p:childTnLst>
                                </p:cTn>
                              </p:par>
                            </p:childTnLst>
                          </p:cTn>
                        </p:par>
                      </p:childTnLst>
                    </p:cTn>
                  </p:par>
                  <p:par>
                    <p:cTn id="178" fill="hold">
                      <p:stCondLst>
                        <p:cond delay="indefinite"/>
                      </p:stCondLst>
                      <p:childTnLst>
                        <p:par>
                          <p:cTn id="179" fill="hold">
                            <p:stCondLst>
                              <p:cond delay="0"/>
                            </p:stCondLst>
                            <p:childTnLst>
                              <p:par>
                                <p:cTn id="180" presetID="4" presetClass="entr" presetSubtype="16" fill="hold" grpId="0" nodeType="clickEffect">
                                  <p:stCondLst>
                                    <p:cond delay="0"/>
                                  </p:stCondLst>
                                  <p:childTnLst>
                                    <p:set>
                                      <p:cBhvr>
                                        <p:cTn id="181" dur="1" fill="hold">
                                          <p:stCondLst>
                                            <p:cond delay="0"/>
                                          </p:stCondLst>
                                        </p:cTn>
                                        <p:tgtEl>
                                          <p:spTgt spid="13365"/>
                                        </p:tgtEl>
                                        <p:attrNameLst>
                                          <p:attrName>style.visibility</p:attrName>
                                        </p:attrNameLst>
                                      </p:cBhvr>
                                      <p:to>
                                        <p:strVal val="visible"/>
                                      </p:to>
                                    </p:set>
                                    <p:animEffect transition="in" filter="box(in)">
                                      <p:cBhvr>
                                        <p:cTn id="182" dur="500"/>
                                        <p:tgtEl>
                                          <p:spTgt spid="13365"/>
                                        </p:tgtEl>
                                      </p:cBhvr>
                                    </p:animEffect>
                                  </p:childTnLst>
                                </p:cTn>
                              </p:par>
                            </p:childTnLst>
                          </p:cTn>
                        </p:par>
                      </p:childTnLst>
                    </p:cTn>
                  </p:par>
                  <p:par>
                    <p:cTn id="183" fill="hold">
                      <p:stCondLst>
                        <p:cond delay="indefinite"/>
                      </p:stCondLst>
                      <p:childTnLst>
                        <p:par>
                          <p:cTn id="184" fill="hold">
                            <p:stCondLst>
                              <p:cond delay="0"/>
                            </p:stCondLst>
                            <p:childTnLst>
                              <p:par>
                                <p:cTn id="185" presetID="4" presetClass="entr" presetSubtype="16" fill="hold" grpId="0" nodeType="clickEffect">
                                  <p:stCondLst>
                                    <p:cond delay="0"/>
                                  </p:stCondLst>
                                  <p:childTnLst>
                                    <p:set>
                                      <p:cBhvr>
                                        <p:cTn id="186" dur="1" fill="hold">
                                          <p:stCondLst>
                                            <p:cond delay="0"/>
                                          </p:stCondLst>
                                        </p:cTn>
                                        <p:tgtEl>
                                          <p:spTgt spid="13366"/>
                                        </p:tgtEl>
                                        <p:attrNameLst>
                                          <p:attrName>style.visibility</p:attrName>
                                        </p:attrNameLst>
                                      </p:cBhvr>
                                      <p:to>
                                        <p:strVal val="visible"/>
                                      </p:to>
                                    </p:set>
                                    <p:animEffect transition="in" filter="box(in)">
                                      <p:cBhvr>
                                        <p:cTn id="187" dur="500"/>
                                        <p:tgtEl>
                                          <p:spTgt spid="13366"/>
                                        </p:tgtEl>
                                      </p:cBhvr>
                                    </p:animEffect>
                                  </p:childTnLst>
                                </p:cTn>
                              </p:par>
                              <p:par>
                                <p:cTn id="188" presetID="4" presetClass="entr" presetSubtype="16" fill="hold" grpId="0" nodeType="withEffect">
                                  <p:stCondLst>
                                    <p:cond delay="0"/>
                                  </p:stCondLst>
                                  <p:childTnLst>
                                    <p:set>
                                      <p:cBhvr>
                                        <p:cTn id="189" dur="1" fill="hold">
                                          <p:stCondLst>
                                            <p:cond delay="0"/>
                                          </p:stCondLst>
                                        </p:cTn>
                                        <p:tgtEl>
                                          <p:spTgt spid="13367"/>
                                        </p:tgtEl>
                                        <p:attrNameLst>
                                          <p:attrName>style.visibility</p:attrName>
                                        </p:attrNameLst>
                                      </p:cBhvr>
                                      <p:to>
                                        <p:strVal val="visible"/>
                                      </p:to>
                                    </p:set>
                                    <p:animEffect transition="in" filter="box(in)">
                                      <p:cBhvr>
                                        <p:cTn id="190" dur="500"/>
                                        <p:tgtEl>
                                          <p:spTgt spid="13367"/>
                                        </p:tgtEl>
                                      </p:cBhvr>
                                    </p:animEffect>
                                  </p:childTnLst>
                                </p:cTn>
                              </p:par>
                              <p:par>
                                <p:cTn id="191" presetID="4" presetClass="entr" presetSubtype="16" fill="hold" grpId="0" nodeType="withEffect">
                                  <p:stCondLst>
                                    <p:cond delay="0"/>
                                  </p:stCondLst>
                                  <p:childTnLst>
                                    <p:set>
                                      <p:cBhvr>
                                        <p:cTn id="192" dur="1" fill="hold">
                                          <p:stCondLst>
                                            <p:cond delay="0"/>
                                          </p:stCondLst>
                                        </p:cTn>
                                        <p:tgtEl>
                                          <p:spTgt spid="13368"/>
                                        </p:tgtEl>
                                        <p:attrNameLst>
                                          <p:attrName>style.visibility</p:attrName>
                                        </p:attrNameLst>
                                      </p:cBhvr>
                                      <p:to>
                                        <p:strVal val="visible"/>
                                      </p:to>
                                    </p:set>
                                    <p:animEffect transition="in" filter="box(in)">
                                      <p:cBhvr>
                                        <p:cTn id="193" dur="500"/>
                                        <p:tgtEl>
                                          <p:spTgt spid="13368"/>
                                        </p:tgtEl>
                                      </p:cBhvr>
                                    </p:animEffect>
                                  </p:childTnLst>
                                </p:cTn>
                              </p:par>
                            </p:childTnLst>
                          </p:cTn>
                        </p:par>
                      </p:childTnLst>
                    </p:cTn>
                  </p:par>
                  <p:par>
                    <p:cTn id="194" fill="hold">
                      <p:stCondLst>
                        <p:cond delay="indefinite"/>
                      </p:stCondLst>
                      <p:childTnLst>
                        <p:par>
                          <p:cTn id="195" fill="hold">
                            <p:stCondLst>
                              <p:cond delay="0"/>
                            </p:stCondLst>
                            <p:childTnLst>
                              <p:par>
                                <p:cTn id="196" presetID="4" presetClass="entr" presetSubtype="16" fill="hold" grpId="0" nodeType="clickEffect">
                                  <p:stCondLst>
                                    <p:cond delay="0"/>
                                  </p:stCondLst>
                                  <p:childTnLst>
                                    <p:set>
                                      <p:cBhvr>
                                        <p:cTn id="197" dur="1" fill="hold">
                                          <p:stCondLst>
                                            <p:cond delay="0"/>
                                          </p:stCondLst>
                                        </p:cTn>
                                        <p:tgtEl>
                                          <p:spTgt spid="13369"/>
                                        </p:tgtEl>
                                        <p:attrNameLst>
                                          <p:attrName>style.visibility</p:attrName>
                                        </p:attrNameLst>
                                      </p:cBhvr>
                                      <p:to>
                                        <p:strVal val="visible"/>
                                      </p:to>
                                    </p:set>
                                    <p:animEffect transition="in" filter="box(in)">
                                      <p:cBhvr>
                                        <p:cTn id="198" dur="500"/>
                                        <p:tgtEl>
                                          <p:spTgt spid="13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22" grpId="0"/>
      <p:bldP spid="13323" grpId="0"/>
      <p:bldP spid="13325" grpId="0" animBg="1"/>
      <p:bldP spid="13326" grpId="0"/>
      <p:bldP spid="13327" grpId="0"/>
      <p:bldP spid="13328" grpId="0" animBg="1"/>
      <p:bldP spid="13330" grpId="0"/>
      <p:bldP spid="13330" grpId="1"/>
      <p:bldP spid="13331" grpId="0"/>
      <p:bldP spid="13332" grpId="0"/>
      <p:bldP spid="13333" grpId="0"/>
      <p:bldP spid="13334" grpId="0" animBg="1"/>
      <p:bldP spid="13335" grpId="0"/>
      <p:bldP spid="13336" grpId="0"/>
      <p:bldP spid="13337" grpId="0" animBg="1"/>
      <p:bldP spid="13338" grpId="0" animBg="1"/>
      <p:bldP spid="13339" grpId="0"/>
      <p:bldP spid="13340" grpId="0"/>
      <p:bldP spid="13341" grpId="0"/>
      <p:bldP spid="13343" grpId="0"/>
      <p:bldP spid="13344" grpId="0"/>
      <p:bldP spid="13346" grpId="0" animBg="1"/>
      <p:bldP spid="13347" grpId="0" animBg="1"/>
      <p:bldP spid="13348" grpId="0"/>
      <p:bldP spid="13349" grpId="0"/>
      <p:bldP spid="13350" grpId="0"/>
      <p:bldP spid="13351" grpId="0"/>
      <p:bldP spid="13352" grpId="0" animBg="1"/>
      <p:bldP spid="13353" grpId="0" animBg="1"/>
      <p:bldP spid="13355" grpId="0" animBg="1"/>
      <p:bldP spid="13356" grpId="0" animBg="1"/>
      <p:bldP spid="13357" grpId="0" animBg="1"/>
      <p:bldP spid="13358" grpId="0"/>
      <p:bldP spid="13358" grpId="1"/>
      <p:bldP spid="13359" grpId="0" animBg="1"/>
      <p:bldP spid="13360" grpId="0"/>
      <p:bldP spid="13360" grpId="1"/>
      <p:bldP spid="13361" grpId="0"/>
      <p:bldP spid="13362" grpId="0"/>
      <p:bldP spid="13363" grpId="0" animBg="1"/>
      <p:bldP spid="13365" grpId="0"/>
      <p:bldP spid="13366" grpId="0"/>
      <p:bldP spid="13367" grpId="0"/>
      <p:bldP spid="13368" grpId="0" animBg="1"/>
      <p:bldP spid="13369" grpId="0"/>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3" name="Text Box 5"/>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latin typeface="Times New Roman" pitchFamily="18" charset="0"/>
              </a:rPr>
              <a:t>Excise tax</a:t>
            </a:r>
            <a:r>
              <a:rPr lang="en-US" sz="2800">
                <a:latin typeface="Times New Roman" pitchFamily="18" charset="0"/>
              </a:rPr>
              <a:t> – </a:t>
            </a:r>
          </a:p>
        </p:txBody>
      </p:sp>
      <p:sp>
        <p:nvSpPr>
          <p:cNvPr id="17414" name="Text Box 6"/>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latin typeface="Times New Roman" pitchFamily="18" charset="0"/>
              </a:rPr>
              <a:t>Other Types of Taxes</a:t>
            </a:r>
          </a:p>
        </p:txBody>
      </p:sp>
      <p:sp>
        <p:nvSpPr>
          <p:cNvPr id="17415" name="Text Box 7"/>
          <p:cNvSpPr txBox="1">
            <a:spLocks noChangeArrowheads="1"/>
          </p:cNvSpPr>
          <p:nvPr/>
        </p:nvSpPr>
        <p:spPr bwMode="auto">
          <a:xfrm>
            <a:off x="0" y="60960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                     a tax not directly applied by the government. The producer or merchant is charged a tax who then pays the government. </a:t>
            </a:r>
          </a:p>
        </p:txBody>
      </p:sp>
      <p:pic>
        <p:nvPicPr>
          <p:cNvPr id="17418" name="Picture 10" descr="pumping_gas"/>
          <p:cNvPicPr>
            <a:picLocks noChangeAspect="1" noChangeArrowheads="1"/>
          </p:cNvPicPr>
          <p:nvPr/>
        </p:nvPicPr>
        <p:blipFill>
          <a:blip r:embed="rId2">
            <a:extLst>
              <a:ext uri="{28A0092B-C50C-407E-A947-70E740481C1C}">
                <a14:useLocalDpi xmlns:a14="http://schemas.microsoft.com/office/drawing/2010/main" val="0"/>
              </a:ext>
            </a:extLst>
          </a:blip>
          <a:srcRect l="5539"/>
          <a:stretch>
            <a:fillRect/>
          </a:stretch>
        </p:blipFill>
        <p:spPr bwMode="auto">
          <a:xfrm>
            <a:off x="0" y="2895600"/>
            <a:ext cx="5197475" cy="3654425"/>
          </a:xfrm>
          <a:prstGeom prst="rect">
            <a:avLst/>
          </a:prstGeom>
          <a:noFill/>
          <a:extLst>
            <a:ext uri="{909E8E84-426E-40DD-AFC4-6F175D3DCCD1}">
              <a14:hiddenFill xmlns:a14="http://schemas.microsoft.com/office/drawing/2010/main">
                <a:solidFill>
                  <a:srgbClr val="FFFFFF"/>
                </a:solidFill>
              </a14:hiddenFill>
            </a:ext>
          </a:extLst>
        </p:spPr>
      </p:pic>
      <p:sp>
        <p:nvSpPr>
          <p:cNvPr id="17419" name="Text Box 11"/>
          <p:cNvSpPr txBox="1">
            <a:spLocks noChangeArrowheads="1"/>
          </p:cNvSpPr>
          <p:nvPr/>
        </p:nvSpPr>
        <p:spPr bwMode="auto">
          <a:xfrm>
            <a:off x="2209800" y="1600200"/>
            <a:ext cx="69342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Q:</a:t>
            </a:r>
            <a:r>
              <a:rPr lang="en-US" sz="2800">
                <a:latin typeface="Times New Roman" pitchFamily="18" charset="0"/>
              </a:rPr>
              <a:t> If this man is paying $3.00 per gallon and he pumps 10 gallons, how much will it cost him?</a:t>
            </a:r>
          </a:p>
        </p:txBody>
      </p:sp>
      <p:sp>
        <p:nvSpPr>
          <p:cNvPr id="17420" name="Line 12"/>
          <p:cNvSpPr>
            <a:spLocks noChangeShapeType="1"/>
          </p:cNvSpPr>
          <p:nvPr/>
        </p:nvSpPr>
        <p:spPr bwMode="auto">
          <a:xfrm>
            <a:off x="0" y="2362200"/>
            <a:ext cx="2133600" cy="0"/>
          </a:xfrm>
          <a:prstGeom prst="line">
            <a:avLst/>
          </a:prstGeom>
          <a:noFill/>
          <a:ln w="254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1" name="Line 13"/>
          <p:cNvSpPr>
            <a:spLocks noChangeShapeType="1"/>
          </p:cNvSpPr>
          <p:nvPr/>
        </p:nvSpPr>
        <p:spPr bwMode="auto">
          <a:xfrm>
            <a:off x="2133600" y="1600200"/>
            <a:ext cx="0" cy="762000"/>
          </a:xfrm>
          <a:prstGeom prst="line">
            <a:avLst/>
          </a:prstGeom>
          <a:noFill/>
          <a:ln w="254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2" name="Line 14"/>
          <p:cNvSpPr>
            <a:spLocks noChangeShapeType="1"/>
          </p:cNvSpPr>
          <p:nvPr/>
        </p:nvSpPr>
        <p:spPr bwMode="auto">
          <a:xfrm>
            <a:off x="2133600" y="1600200"/>
            <a:ext cx="7010400" cy="0"/>
          </a:xfrm>
          <a:prstGeom prst="line">
            <a:avLst/>
          </a:prstGeom>
          <a:noFill/>
          <a:ln w="254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7423" name="Text Box 15"/>
          <p:cNvSpPr txBox="1">
            <a:spLocks noChangeArrowheads="1"/>
          </p:cNvSpPr>
          <p:nvPr/>
        </p:nvSpPr>
        <p:spPr bwMode="auto">
          <a:xfrm>
            <a:off x="2209800" y="2895600"/>
            <a:ext cx="594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A:</a:t>
            </a:r>
            <a:r>
              <a:rPr lang="en-US" sz="2800">
                <a:latin typeface="Times New Roman" pitchFamily="18" charset="0"/>
              </a:rPr>
              <a:t> $30.00</a:t>
            </a:r>
          </a:p>
        </p:txBody>
      </p:sp>
      <p:sp>
        <p:nvSpPr>
          <p:cNvPr id="17424" name="Text Box 16"/>
          <p:cNvSpPr txBox="1">
            <a:spLocks noChangeArrowheads="1"/>
          </p:cNvSpPr>
          <p:nvPr/>
        </p:nvSpPr>
        <p:spPr bwMode="auto">
          <a:xfrm>
            <a:off x="5105400" y="2743200"/>
            <a:ext cx="40386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Q:</a:t>
            </a:r>
            <a:r>
              <a:rPr lang="en-US" sz="2800">
                <a:latin typeface="Times New Roman" pitchFamily="18" charset="0"/>
              </a:rPr>
              <a:t> So, did he pay any taxes on his purchase?</a:t>
            </a:r>
          </a:p>
        </p:txBody>
      </p:sp>
      <p:sp>
        <p:nvSpPr>
          <p:cNvPr id="17425" name="Text Box 17"/>
          <p:cNvSpPr txBox="1">
            <a:spLocks noChangeArrowheads="1"/>
          </p:cNvSpPr>
          <p:nvPr/>
        </p:nvSpPr>
        <p:spPr bwMode="auto">
          <a:xfrm>
            <a:off x="5105400" y="3810000"/>
            <a:ext cx="4038600" cy="30813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A:</a:t>
            </a:r>
            <a:r>
              <a:rPr lang="en-US" sz="2800">
                <a:latin typeface="Times New Roman" pitchFamily="18" charset="0"/>
              </a:rPr>
              <a:t> Yes! He paid an excise tax, which was already included in the price of the gasoline. It is up to the gas station owner to send the tax money to the government.</a:t>
            </a:r>
            <a:r>
              <a:rPr lang="en-US"/>
              <a:t> </a:t>
            </a:r>
          </a:p>
        </p:txBody>
      </p:sp>
    </p:spTree>
    <p:extLst>
      <p:ext uri="{BB962C8B-B14F-4D97-AF65-F5344CB8AC3E}">
        <p14:creationId xmlns:p14="http://schemas.microsoft.com/office/powerpoint/2010/main" val="727514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7415"/>
                                        </p:tgtEl>
                                        <p:attrNameLst>
                                          <p:attrName>style.visibility</p:attrName>
                                        </p:attrNameLst>
                                      </p:cBhvr>
                                      <p:to>
                                        <p:strVal val="visible"/>
                                      </p:to>
                                    </p:set>
                                    <p:animEffect transition="in" filter="box(in)">
                                      <p:cBhvr>
                                        <p:cTn id="7" dur="500"/>
                                        <p:tgtEl>
                                          <p:spTgt spid="1741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3" presetClass="entr" presetSubtype="16" fill="hold" grpId="0" nodeType="clickEffect">
                                  <p:stCondLst>
                                    <p:cond delay="0"/>
                                  </p:stCondLst>
                                  <p:childTnLst>
                                    <p:set>
                                      <p:cBhvr>
                                        <p:cTn id="11" dur="1" fill="hold">
                                          <p:stCondLst>
                                            <p:cond delay="0"/>
                                          </p:stCondLst>
                                        </p:cTn>
                                        <p:tgtEl>
                                          <p:spTgt spid="17420"/>
                                        </p:tgtEl>
                                        <p:attrNameLst>
                                          <p:attrName>style.visibility</p:attrName>
                                        </p:attrNameLst>
                                      </p:cBhvr>
                                      <p:to>
                                        <p:strVal val="visible"/>
                                      </p:to>
                                    </p:set>
                                    <p:anim calcmode="lin" valueType="num">
                                      <p:cBhvr>
                                        <p:cTn id="12" dur="500" fill="hold"/>
                                        <p:tgtEl>
                                          <p:spTgt spid="17420"/>
                                        </p:tgtEl>
                                        <p:attrNameLst>
                                          <p:attrName>ppt_w</p:attrName>
                                        </p:attrNameLst>
                                      </p:cBhvr>
                                      <p:tavLst>
                                        <p:tav tm="0">
                                          <p:val>
                                            <p:fltVal val="0"/>
                                          </p:val>
                                        </p:tav>
                                        <p:tav tm="100000">
                                          <p:val>
                                            <p:strVal val="#ppt_w"/>
                                          </p:val>
                                        </p:tav>
                                      </p:tavLst>
                                    </p:anim>
                                    <p:anim calcmode="lin" valueType="num">
                                      <p:cBhvr>
                                        <p:cTn id="13" dur="500" fill="hold"/>
                                        <p:tgtEl>
                                          <p:spTgt spid="17420"/>
                                        </p:tgtEl>
                                        <p:attrNameLst>
                                          <p:attrName>ppt_h</p:attrName>
                                        </p:attrNameLst>
                                      </p:cBhvr>
                                      <p:tavLst>
                                        <p:tav tm="0">
                                          <p:val>
                                            <p:fltVal val="0"/>
                                          </p:val>
                                        </p:tav>
                                        <p:tav tm="100000">
                                          <p:val>
                                            <p:strVal val="#ppt_h"/>
                                          </p:val>
                                        </p:tav>
                                      </p:tavLst>
                                    </p:anim>
                                  </p:childTnLst>
                                </p:cTn>
                              </p:par>
                              <p:par>
                                <p:cTn id="14" presetID="23" presetClass="entr" presetSubtype="16" fill="hold" grpId="0" nodeType="withEffect">
                                  <p:stCondLst>
                                    <p:cond delay="0"/>
                                  </p:stCondLst>
                                  <p:childTnLst>
                                    <p:set>
                                      <p:cBhvr>
                                        <p:cTn id="15" dur="1" fill="hold">
                                          <p:stCondLst>
                                            <p:cond delay="0"/>
                                          </p:stCondLst>
                                        </p:cTn>
                                        <p:tgtEl>
                                          <p:spTgt spid="17421"/>
                                        </p:tgtEl>
                                        <p:attrNameLst>
                                          <p:attrName>style.visibility</p:attrName>
                                        </p:attrNameLst>
                                      </p:cBhvr>
                                      <p:to>
                                        <p:strVal val="visible"/>
                                      </p:to>
                                    </p:set>
                                    <p:anim calcmode="lin" valueType="num">
                                      <p:cBhvr>
                                        <p:cTn id="16" dur="500" fill="hold"/>
                                        <p:tgtEl>
                                          <p:spTgt spid="17421"/>
                                        </p:tgtEl>
                                        <p:attrNameLst>
                                          <p:attrName>ppt_w</p:attrName>
                                        </p:attrNameLst>
                                      </p:cBhvr>
                                      <p:tavLst>
                                        <p:tav tm="0">
                                          <p:val>
                                            <p:fltVal val="0"/>
                                          </p:val>
                                        </p:tav>
                                        <p:tav tm="100000">
                                          <p:val>
                                            <p:strVal val="#ppt_w"/>
                                          </p:val>
                                        </p:tav>
                                      </p:tavLst>
                                    </p:anim>
                                    <p:anim calcmode="lin" valueType="num">
                                      <p:cBhvr>
                                        <p:cTn id="17" dur="500" fill="hold"/>
                                        <p:tgtEl>
                                          <p:spTgt spid="17421"/>
                                        </p:tgtEl>
                                        <p:attrNameLst>
                                          <p:attrName>ppt_h</p:attrName>
                                        </p:attrNameLst>
                                      </p:cBhvr>
                                      <p:tavLst>
                                        <p:tav tm="0">
                                          <p:val>
                                            <p:fltVal val="0"/>
                                          </p:val>
                                        </p:tav>
                                        <p:tav tm="100000">
                                          <p:val>
                                            <p:strVal val="#ppt_h"/>
                                          </p:val>
                                        </p:tav>
                                      </p:tavLst>
                                    </p:anim>
                                  </p:childTnLst>
                                </p:cTn>
                              </p:par>
                              <p:par>
                                <p:cTn id="18" presetID="23" presetClass="entr" presetSubtype="16" fill="hold" grpId="0" nodeType="withEffect">
                                  <p:stCondLst>
                                    <p:cond delay="0"/>
                                  </p:stCondLst>
                                  <p:childTnLst>
                                    <p:set>
                                      <p:cBhvr>
                                        <p:cTn id="19" dur="1" fill="hold">
                                          <p:stCondLst>
                                            <p:cond delay="0"/>
                                          </p:stCondLst>
                                        </p:cTn>
                                        <p:tgtEl>
                                          <p:spTgt spid="17422"/>
                                        </p:tgtEl>
                                        <p:attrNameLst>
                                          <p:attrName>style.visibility</p:attrName>
                                        </p:attrNameLst>
                                      </p:cBhvr>
                                      <p:to>
                                        <p:strVal val="visible"/>
                                      </p:to>
                                    </p:set>
                                    <p:anim calcmode="lin" valueType="num">
                                      <p:cBhvr>
                                        <p:cTn id="20" dur="500" fill="hold"/>
                                        <p:tgtEl>
                                          <p:spTgt spid="17422"/>
                                        </p:tgtEl>
                                        <p:attrNameLst>
                                          <p:attrName>ppt_w</p:attrName>
                                        </p:attrNameLst>
                                      </p:cBhvr>
                                      <p:tavLst>
                                        <p:tav tm="0">
                                          <p:val>
                                            <p:fltVal val="0"/>
                                          </p:val>
                                        </p:tav>
                                        <p:tav tm="100000">
                                          <p:val>
                                            <p:strVal val="#ppt_w"/>
                                          </p:val>
                                        </p:tav>
                                      </p:tavLst>
                                    </p:anim>
                                    <p:anim calcmode="lin" valueType="num">
                                      <p:cBhvr>
                                        <p:cTn id="21" dur="500" fill="hold"/>
                                        <p:tgtEl>
                                          <p:spTgt spid="17422"/>
                                        </p:tgtEl>
                                        <p:attrNameLst>
                                          <p:attrName>ppt_h</p:attrName>
                                        </p:attrNameLst>
                                      </p:cBhvr>
                                      <p:tavLst>
                                        <p:tav tm="0">
                                          <p:val>
                                            <p:fltVal val="0"/>
                                          </p:val>
                                        </p:tav>
                                        <p:tav tm="100000">
                                          <p:val>
                                            <p:strVal val="#ppt_h"/>
                                          </p:val>
                                        </p:tav>
                                      </p:tavLst>
                                    </p:anim>
                                  </p:childTnLst>
                                </p:cTn>
                              </p:par>
                              <p:par>
                                <p:cTn id="22" presetID="23" presetClass="entr" presetSubtype="16" fill="hold" grpId="0" nodeType="withEffect">
                                  <p:stCondLst>
                                    <p:cond delay="0"/>
                                  </p:stCondLst>
                                  <p:childTnLst>
                                    <p:set>
                                      <p:cBhvr>
                                        <p:cTn id="23" dur="1" fill="hold">
                                          <p:stCondLst>
                                            <p:cond delay="0"/>
                                          </p:stCondLst>
                                        </p:cTn>
                                        <p:tgtEl>
                                          <p:spTgt spid="17419"/>
                                        </p:tgtEl>
                                        <p:attrNameLst>
                                          <p:attrName>style.visibility</p:attrName>
                                        </p:attrNameLst>
                                      </p:cBhvr>
                                      <p:to>
                                        <p:strVal val="visible"/>
                                      </p:to>
                                    </p:set>
                                    <p:anim calcmode="lin" valueType="num">
                                      <p:cBhvr>
                                        <p:cTn id="24" dur="500" fill="hold"/>
                                        <p:tgtEl>
                                          <p:spTgt spid="17419"/>
                                        </p:tgtEl>
                                        <p:attrNameLst>
                                          <p:attrName>ppt_w</p:attrName>
                                        </p:attrNameLst>
                                      </p:cBhvr>
                                      <p:tavLst>
                                        <p:tav tm="0">
                                          <p:val>
                                            <p:fltVal val="0"/>
                                          </p:val>
                                        </p:tav>
                                        <p:tav tm="100000">
                                          <p:val>
                                            <p:strVal val="#ppt_w"/>
                                          </p:val>
                                        </p:tav>
                                      </p:tavLst>
                                    </p:anim>
                                    <p:anim calcmode="lin" valueType="num">
                                      <p:cBhvr>
                                        <p:cTn id="25" dur="500" fill="hold"/>
                                        <p:tgtEl>
                                          <p:spTgt spid="17419"/>
                                        </p:tgtEl>
                                        <p:attrNameLst>
                                          <p:attrName>ppt_h</p:attrName>
                                        </p:attrNameLst>
                                      </p:cBhvr>
                                      <p:tavLst>
                                        <p:tav tm="0">
                                          <p:val>
                                            <p:fltVal val="0"/>
                                          </p:val>
                                        </p:tav>
                                        <p:tav tm="100000">
                                          <p:val>
                                            <p:strVal val="#ppt_h"/>
                                          </p:val>
                                        </p:tav>
                                      </p:tavLst>
                                    </p:anim>
                                  </p:childTnLst>
                                </p:cTn>
                              </p:par>
                              <p:par>
                                <p:cTn id="26" presetID="23" presetClass="entr" presetSubtype="16" fill="hold" nodeType="withEffect">
                                  <p:stCondLst>
                                    <p:cond delay="0"/>
                                  </p:stCondLst>
                                  <p:childTnLst>
                                    <p:set>
                                      <p:cBhvr>
                                        <p:cTn id="27" dur="1" fill="hold">
                                          <p:stCondLst>
                                            <p:cond delay="0"/>
                                          </p:stCondLst>
                                        </p:cTn>
                                        <p:tgtEl>
                                          <p:spTgt spid="17418"/>
                                        </p:tgtEl>
                                        <p:attrNameLst>
                                          <p:attrName>style.visibility</p:attrName>
                                        </p:attrNameLst>
                                      </p:cBhvr>
                                      <p:to>
                                        <p:strVal val="visible"/>
                                      </p:to>
                                    </p:set>
                                    <p:anim calcmode="lin" valueType="num">
                                      <p:cBhvr>
                                        <p:cTn id="28" dur="500" fill="hold"/>
                                        <p:tgtEl>
                                          <p:spTgt spid="17418"/>
                                        </p:tgtEl>
                                        <p:attrNameLst>
                                          <p:attrName>ppt_w</p:attrName>
                                        </p:attrNameLst>
                                      </p:cBhvr>
                                      <p:tavLst>
                                        <p:tav tm="0">
                                          <p:val>
                                            <p:fltVal val="0"/>
                                          </p:val>
                                        </p:tav>
                                        <p:tav tm="100000">
                                          <p:val>
                                            <p:strVal val="#ppt_w"/>
                                          </p:val>
                                        </p:tav>
                                      </p:tavLst>
                                    </p:anim>
                                    <p:anim calcmode="lin" valueType="num">
                                      <p:cBhvr>
                                        <p:cTn id="29" dur="500" fill="hold"/>
                                        <p:tgtEl>
                                          <p:spTgt spid="17418"/>
                                        </p:tgtEl>
                                        <p:attrNameLst>
                                          <p:attrName>ppt_h</p:attrName>
                                        </p:attrNameLst>
                                      </p:cBhvr>
                                      <p:tavLst>
                                        <p:tav tm="0">
                                          <p:val>
                                            <p:fltVal val="0"/>
                                          </p:val>
                                        </p:tav>
                                        <p:tav tm="100000">
                                          <p:val>
                                            <p:strVal val="#ppt_h"/>
                                          </p:val>
                                        </p:tav>
                                      </p:tavLst>
                                    </p:anim>
                                  </p:childTnLst>
                                </p:cTn>
                              </p:par>
                            </p:childTnLst>
                          </p:cTn>
                        </p:par>
                      </p:childTnLst>
                    </p:cTn>
                  </p:par>
                  <p:par>
                    <p:cTn id="30" fill="hold" nodeType="clickPar">
                      <p:stCondLst>
                        <p:cond delay="indefinite"/>
                      </p:stCondLst>
                      <p:childTnLst>
                        <p:par>
                          <p:cTn id="31" fill="hold" nodeType="withGroup">
                            <p:stCondLst>
                              <p:cond delay="0"/>
                            </p:stCondLst>
                            <p:childTnLst>
                              <p:par>
                                <p:cTn id="32" presetID="4" presetClass="entr" presetSubtype="16" fill="hold" grpId="0" nodeType="clickEffect">
                                  <p:stCondLst>
                                    <p:cond delay="0"/>
                                  </p:stCondLst>
                                  <p:childTnLst>
                                    <p:set>
                                      <p:cBhvr>
                                        <p:cTn id="33" dur="1" fill="hold">
                                          <p:stCondLst>
                                            <p:cond delay="0"/>
                                          </p:stCondLst>
                                        </p:cTn>
                                        <p:tgtEl>
                                          <p:spTgt spid="17423"/>
                                        </p:tgtEl>
                                        <p:attrNameLst>
                                          <p:attrName>style.visibility</p:attrName>
                                        </p:attrNameLst>
                                      </p:cBhvr>
                                      <p:to>
                                        <p:strVal val="visible"/>
                                      </p:to>
                                    </p:set>
                                    <p:animEffect transition="in" filter="box(in)">
                                      <p:cBhvr>
                                        <p:cTn id="34" dur="500"/>
                                        <p:tgtEl>
                                          <p:spTgt spid="17423"/>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4" presetClass="entr" presetSubtype="16" fill="hold" grpId="0" nodeType="clickEffect">
                                  <p:stCondLst>
                                    <p:cond delay="0"/>
                                  </p:stCondLst>
                                  <p:childTnLst>
                                    <p:set>
                                      <p:cBhvr>
                                        <p:cTn id="38" dur="1" fill="hold">
                                          <p:stCondLst>
                                            <p:cond delay="0"/>
                                          </p:stCondLst>
                                        </p:cTn>
                                        <p:tgtEl>
                                          <p:spTgt spid="17424"/>
                                        </p:tgtEl>
                                        <p:attrNameLst>
                                          <p:attrName>style.visibility</p:attrName>
                                        </p:attrNameLst>
                                      </p:cBhvr>
                                      <p:to>
                                        <p:strVal val="visible"/>
                                      </p:to>
                                    </p:set>
                                    <p:animEffect transition="in" filter="box(in)">
                                      <p:cBhvr>
                                        <p:cTn id="39" dur="500"/>
                                        <p:tgtEl>
                                          <p:spTgt spid="17424"/>
                                        </p:tgtEl>
                                      </p:cBhvr>
                                    </p:animEffect>
                                  </p:childTnLst>
                                </p:cTn>
                              </p:par>
                            </p:childTnLst>
                          </p:cTn>
                        </p:par>
                      </p:childTnLst>
                    </p:cTn>
                  </p:par>
                  <p:par>
                    <p:cTn id="40" fill="hold" nodeType="clickPar">
                      <p:stCondLst>
                        <p:cond delay="indefinite"/>
                      </p:stCondLst>
                      <p:childTnLst>
                        <p:par>
                          <p:cTn id="41" fill="hold" nodeType="withGroup">
                            <p:stCondLst>
                              <p:cond delay="0"/>
                            </p:stCondLst>
                            <p:childTnLst>
                              <p:par>
                                <p:cTn id="42" presetID="4" presetClass="entr" presetSubtype="16" fill="hold" grpId="0" nodeType="clickEffect">
                                  <p:stCondLst>
                                    <p:cond delay="0"/>
                                  </p:stCondLst>
                                  <p:childTnLst>
                                    <p:set>
                                      <p:cBhvr>
                                        <p:cTn id="43" dur="1" fill="hold">
                                          <p:stCondLst>
                                            <p:cond delay="0"/>
                                          </p:stCondLst>
                                        </p:cTn>
                                        <p:tgtEl>
                                          <p:spTgt spid="17425"/>
                                        </p:tgtEl>
                                        <p:attrNameLst>
                                          <p:attrName>style.visibility</p:attrName>
                                        </p:attrNameLst>
                                      </p:cBhvr>
                                      <p:to>
                                        <p:strVal val="visible"/>
                                      </p:to>
                                    </p:set>
                                    <p:animEffect transition="in" filter="box(in)">
                                      <p:cBhvr>
                                        <p:cTn id="44" dur="500"/>
                                        <p:tgtEl>
                                          <p:spTgt spid="174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415" grpId="0"/>
      <p:bldP spid="17419" grpId="0"/>
      <p:bldP spid="17420" grpId="0" animBg="1"/>
      <p:bldP spid="17421" grpId="0" animBg="1"/>
      <p:bldP spid="17422" grpId="0" animBg="1"/>
      <p:bldP spid="17423" grpId="0"/>
      <p:bldP spid="17424" grpId="0"/>
      <p:bldP spid="17425" grpId="0"/>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ext Box 2"/>
          <p:cNvSpPr txBox="1">
            <a:spLocks noChangeArrowheads="1"/>
          </p:cNvSpPr>
          <p:nvPr/>
        </p:nvSpPr>
        <p:spPr bwMode="auto">
          <a:xfrm>
            <a:off x="0" y="60960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latin typeface="Times New Roman" pitchFamily="18" charset="0"/>
              </a:rPr>
              <a:t>Excise tax</a:t>
            </a:r>
            <a:r>
              <a:rPr lang="en-US" sz="2800">
                <a:latin typeface="Times New Roman" pitchFamily="18" charset="0"/>
              </a:rPr>
              <a:t> – </a:t>
            </a:r>
          </a:p>
        </p:txBody>
      </p:sp>
      <p:sp>
        <p:nvSpPr>
          <p:cNvPr id="18435" name="Text Box 3"/>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latin typeface="Times New Roman" pitchFamily="18" charset="0"/>
              </a:rPr>
              <a:t>Other Types of Taxes</a:t>
            </a:r>
          </a:p>
        </p:txBody>
      </p:sp>
      <p:sp>
        <p:nvSpPr>
          <p:cNvPr id="18436" name="Text Box 4"/>
          <p:cNvSpPr txBox="1">
            <a:spLocks noChangeArrowheads="1"/>
          </p:cNvSpPr>
          <p:nvPr/>
        </p:nvSpPr>
        <p:spPr bwMode="auto">
          <a:xfrm>
            <a:off x="0" y="609600"/>
            <a:ext cx="8991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                     a tax not directly applied by the government. The producer or merchant is charged a tax who then pays the government. </a:t>
            </a:r>
          </a:p>
        </p:txBody>
      </p:sp>
      <p:pic>
        <p:nvPicPr>
          <p:cNvPr id="18437" name="Picture 5" descr="pumping_gas"/>
          <p:cNvPicPr>
            <a:picLocks noChangeAspect="1" noChangeArrowheads="1"/>
          </p:cNvPicPr>
          <p:nvPr/>
        </p:nvPicPr>
        <p:blipFill>
          <a:blip r:embed="rId3">
            <a:extLst>
              <a:ext uri="{28A0092B-C50C-407E-A947-70E740481C1C}">
                <a14:useLocalDpi xmlns:a14="http://schemas.microsoft.com/office/drawing/2010/main" val="0"/>
              </a:ext>
            </a:extLst>
          </a:blip>
          <a:srcRect l="5539"/>
          <a:stretch>
            <a:fillRect/>
          </a:stretch>
        </p:blipFill>
        <p:spPr bwMode="auto">
          <a:xfrm>
            <a:off x="0" y="2667000"/>
            <a:ext cx="5197475" cy="3654425"/>
          </a:xfrm>
          <a:prstGeom prst="rect">
            <a:avLst/>
          </a:prstGeom>
          <a:noFill/>
          <a:extLst>
            <a:ext uri="{909E8E84-426E-40DD-AFC4-6F175D3DCCD1}">
              <a14:hiddenFill xmlns:a14="http://schemas.microsoft.com/office/drawing/2010/main">
                <a:solidFill>
                  <a:srgbClr val="FFFFFF"/>
                </a:solidFill>
              </a14:hiddenFill>
            </a:ext>
          </a:extLst>
        </p:spPr>
      </p:pic>
      <p:sp>
        <p:nvSpPr>
          <p:cNvPr id="18439" name="Line 7"/>
          <p:cNvSpPr>
            <a:spLocks noChangeShapeType="1"/>
          </p:cNvSpPr>
          <p:nvPr/>
        </p:nvSpPr>
        <p:spPr bwMode="auto">
          <a:xfrm>
            <a:off x="0" y="2362200"/>
            <a:ext cx="2133600" cy="0"/>
          </a:xfrm>
          <a:prstGeom prst="line">
            <a:avLst/>
          </a:prstGeom>
          <a:noFill/>
          <a:ln w="254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0" name="Line 8"/>
          <p:cNvSpPr>
            <a:spLocks noChangeShapeType="1"/>
          </p:cNvSpPr>
          <p:nvPr/>
        </p:nvSpPr>
        <p:spPr bwMode="auto">
          <a:xfrm>
            <a:off x="2133600" y="1600200"/>
            <a:ext cx="0" cy="762000"/>
          </a:xfrm>
          <a:prstGeom prst="line">
            <a:avLst/>
          </a:prstGeom>
          <a:noFill/>
          <a:ln w="254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1" name="Line 9"/>
          <p:cNvSpPr>
            <a:spLocks noChangeShapeType="1"/>
          </p:cNvSpPr>
          <p:nvPr/>
        </p:nvSpPr>
        <p:spPr bwMode="auto">
          <a:xfrm>
            <a:off x="2133600" y="1600200"/>
            <a:ext cx="7010400" cy="0"/>
          </a:xfrm>
          <a:prstGeom prst="line">
            <a:avLst/>
          </a:prstGeom>
          <a:noFill/>
          <a:ln w="25400" cap="rnd">
            <a:solidFill>
              <a:schemeClr val="tx1"/>
            </a:solidFill>
            <a:prstDash val="sysDot"/>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8445" name="Text Box 13"/>
          <p:cNvSpPr txBox="1">
            <a:spLocks noChangeArrowheads="1"/>
          </p:cNvSpPr>
          <p:nvPr/>
        </p:nvSpPr>
        <p:spPr bwMode="auto">
          <a:xfrm>
            <a:off x="2362200" y="1828800"/>
            <a:ext cx="67818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The </a:t>
            </a:r>
            <a:r>
              <a:rPr lang="en-US" sz="2800" b="1">
                <a:hlinkClick r:id="rId4"/>
              </a:rPr>
              <a:t>state excise tax on gasoline </a:t>
            </a:r>
            <a:r>
              <a:rPr lang="en-US" sz="2800" b="1"/>
              <a:t>is 21 cents per gallon in Tennessee . </a:t>
            </a:r>
          </a:p>
        </p:txBody>
      </p:sp>
      <p:sp>
        <p:nvSpPr>
          <p:cNvPr id="18446" name="Text Box 14"/>
          <p:cNvSpPr txBox="1">
            <a:spLocks noChangeArrowheads="1"/>
          </p:cNvSpPr>
          <p:nvPr/>
        </p:nvSpPr>
        <p:spPr bwMode="auto">
          <a:xfrm>
            <a:off x="5257800" y="2971800"/>
            <a:ext cx="3886200" cy="18002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Q:</a:t>
            </a:r>
            <a:r>
              <a:rPr lang="en-US" sz="2800">
                <a:latin typeface="Times New Roman" pitchFamily="18" charset="0"/>
              </a:rPr>
              <a:t> Therefore, if he spent $30.00 on 10 gallons of gas, how much did he pay in taxes?</a:t>
            </a:r>
          </a:p>
        </p:txBody>
      </p:sp>
      <p:sp>
        <p:nvSpPr>
          <p:cNvPr id="18447" name="Text Box 15"/>
          <p:cNvSpPr txBox="1">
            <a:spLocks noChangeArrowheads="1"/>
          </p:cNvSpPr>
          <p:nvPr/>
        </p:nvSpPr>
        <p:spPr bwMode="auto">
          <a:xfrm>
            <a:off x="5257800" y="4953000"/>
            <a:ext cx="3886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latin typeface="Times New Roman" pitchFamily="18" charset="0"/>
              </a:rPr>
              <a:t>A:</a:t>
            </a:r>
            <a:r>
              <a:rPr lang="en-US" sz="2800">
                <a:latin typeface="Times New Roman" pitchFamily="18" charset="0"/>
              </a:rPr>
              <a:t>   .21 X 10 =</a:t>
            </a:r>
          </a:p>
        </p:txBody>
      </p:sp>
      <p:sp>
        <p:nvSpPr>
          <p:cNvPr id="18448" name="Text Box 16"/>
          <p:cNvSpPr txBox="1">
            <a:spLocks noChangeArrowheads="1"/>
          </p:cNvSpPr>
          <p:nvPr/>
        </p:nvSpPr>
        <p:spPr bwMode="auto">
          <a:xfrm>
            <a:off x="7543800" y="4953000"/>
            <a:ext cx="1295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$2.10</a:t>
            </a:r>
          </a:p>
        </p:txBody>
      </p:sp>
    </p:spTree>
    <p:extLst>
      <p:ext uri="{BB962C8B-B14F-4D97-AF65-F5344CB8AC3E}">
        <p14:creationId xmlns:p14="http://schemas.microsoft.com/office/powerpoint/2010/main" val="4057770934"/>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8446"/>
                                        </p:tgtEl>
                                        <p:attrNameLst>
                                          <p:attrName>style.visibility</p:attrName>
                                        </p:attrNameLst>
                                      </p:cBhvr>
                                      <p:to>
                                        <p:strVal val="visible"/>
                                      </p:to>
                                    </p:set>
                                    <p:animEffect transition="in" filter="box(in)">
                                      <p:cBhvr>
                                        <p:cTn id="7" dur="500"/>
                                        <p:tgtEl>
                                          <p:spTgt spid="1844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8447"/>
                                        </p:tgtEl>
                                        <p:attrNameLst>
                                          <p:attrName>style.visibility</p:attrName>
                                        </p:attrNameLst>
                                      </p:cBhvr>
                                      <p:to>
                                        <p:strVal val="visible"/>
                                      </p:to>
                                    </p:set>
                                    <p:animEffect transition="in" filter="box(in)">
                                      <p:cBhvr>
                                        <p:cTn id="12" dur="500"/>
                                        <p:tgtEl>
                                          <p:spTgt spid="1844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18448"/>
                                        </p:tgtEl>
                                        <p:attrNameLst>
                                          <p:attrName>style.visibility</p:attrName>
                                        </p:attrNameLst>
                                      </p:cBhvr>
                                      <p:to>
                                        <p:strVal val="visible"/>
                                      </p:to>
                                    </p:set>
                                    <p:animEffect transition="in" filter="box(in)">
                                      <p:cBhvr>
                                        <p:cTn id="17" dur="500"/>
                                        <p:tgtEl>
                                          <p:spTgt spid="184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446" grpId="0"/>
      <p:bldP spid="18447" grpId="0"/>
      <p:bldP spid="18448"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41"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914400"/>
            <a:ext cx="1919288"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45" name="Text Box 9"/>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a:latin typeface="Times New Roman" pitchFamily="18" charset="0"/>
              </a:rPr>
              <a:t>Why would farmers be mad about a tax on liquor?</a:t>
            </a:r>
          </a:p>
        </p:txBody>
      </p:sp>
      <p:sp>
        <p:nvSpPr>
          <p:cNvPr id="14346" name="AutoShape 10"/>
          <p:cNvSpPr>
            <a:spLocks noChangeArrowheads="1"/>
          </p:cNvSpPr>
          <p:nvPr/>
        </p:nvSpPr>
        <p:spPr bwMode="auto">
          <a:xfrm>
            <a:off x="3733800" y="609600"/>
            <a:ext cx="4953000" cy="990600"/>
          </a:xfrm>
          <a:prstGeom prst="wedgeRoundRectCallout">
            <a:avLst>
              <a:gd name="adj1" fmla="val -108139"/>
              <a:gd name="adj2" fmla="val 30287"/>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Times New Roman" pitchFamily="18" charset="0"/>
              </a:rPr>
              <a:t>The corn that we grow is used to make whiskey.</a:t>
            </a:r>
          </a:p>
        </p:txBody>
      </p:sp>
      <p:pic>
        <p:nvPicPr>
          <p:cNvPr id="14356" name="Picture 20"/>
          <p:cNvPicPr>
            <a:picLocks noChangeAspect="1" noChangeArrowheads="1"/>
          </p:cNvPicPr>
          <p:nvPr/>
        </p:nvPicPr>
        <p:blipFill>
          <a:blip r:embed="rId3">
            <a:extLst>
              <a:ext uri="{28A0092B-C50C-407E-A947-70E740481C1C}">
                <a14:useLocalDpi xmlns:a14="http://schemas.microsoft.com/office/drawing/2010/main" val="0"/>
              </a:ext>
            </a:extLst>
          </a:blip>
          <a:srcRect t="15005"/>
          <a:stretch>
            <a:fillRect/>
          </a:stretch>
        </p:blipFill>
        <p:spPr bwMode="auto">
          <a:xfrm>
            <a:off x="0" y="2286000"/>
            <a:ext cx="2595563" cy="38846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363" name="Picture 27"/>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905000" y="1447800"/>
            <a:ext cx="1262063" cy="2752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65" name="AutoShape 29"/>
          <p:cNvSpPr>
            <a:spLocks noChangeArrowheads="1"/>
          </p:cNvSpPr>
          <p:nvPr/>
        </p:nvSpPr>
        <p:spPr bwMode="auto">
          <a:xfrm>
            <a:off x="5105400" y="3810000"/>
            <a:ext cx="4038600" cy="1447800"/>
          </a:xfrm>
          <a:prstGeom prst="wedgeRoundRectCallout">
            <a:avLst>
              <a:gd name="adj1" fmla="val -156360"/>
              <a:gd name="adj2" fmla="val -105801"/>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dirty="0">
                <a:latin typeface="Times New Roman" pitchFamily="18" charset="0"/>
              </a:rPr>
              <a:t>Liquor producers </a:t>
            </a:r>
            <a:r>
              <a:rPr lang="en-US" sz="2800" dirty="0" smtClean="0">
                <a:latin typeface="Times New Roman" pitchFamily="18" charset="0"/>
              </a:rPr>
              <a:t>won’t </a:t>
            </a:r>
            <a:r>
              <a:rPr lang="en-US" sz="2800" dirty="0">
                <a:latin typeface="Times New Roman" pitchFamily="18" charset="0"/>
              </a:rPr>
              <a:t>have to buy so much corn from us.</a:t>
            </a:r>
          </a:p>
        </p:txBody>
      </p:sp>
      <p:sp>
        <p:nvSpPr>
          <p:cNvPr id="14366" name="AutoShape 30"/>
          <p:cNvSpPr>
            <a:spLocks noChangeArrowheads="1"/>
          </p:cNvSpPr>
          <p:nvPr/>
        </p:nvSpPr>
        <p:spPr bwMode="auto">
          <a:xfrm>
            <a:off x="4953000" y="1981200"/>
            <a:ext cx="4191000" cy="1447800"/>
          </a:xfrm>
          <a:prstGeom prst="wedgeRoundRectCallout">
            <a:avLst>
              <a:gd name="adj1" fmla="val -106782"/>
              <a:gd name="adj2" fmla="val -4714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Times New Roman" pitchFamily="18" charset="0"/>
              </a:rPr>
              <a:t>If whiskey is taxed, the price will go up and less people will buy it.</a:t>
            </a:r>
          </a:p>
        </p:txBody>
      </p:sp>
      <p:pic>
        <p:nvPicPr>
          <p:cNvPr id="14368" name="Picture 3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2741613"/>
            <a:ext cx="2359025" cy="41163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369" name="AutoShape 33"/>
          <p:cNvSpPr>
            <a:spLocks noChangeArrowheads="1"/>
          </p:cNvSpPr>
          <p:nvPr/>
        </p:nvSpPr>
        <p:spPr bwMode="auto">
          <a:xfrm>
            <a:off x="2667000" y="5791200"/>
            <a:ext cx="6477000" cy="1066800"/>
          </a:xfrm>
          <a:prstGeom prst="wedgeRoundRectCallout">
            <a:avLst>
              <a:gd name="adj1" fmla="val -58824"/>
              <a:gd name="adj2" fmla="val -242708"/>
              <a:gd name="adj3" fmla="val 166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ctr"/>
            <a:r>
              <a:rPr lang="en-US" sz="2800">
                <a:latin typeface="Times New Roman" pitchFamily="18" charset="0"/>
              </a:rPr>
              <a:t>Therefore, farmers like us will lose a lot of money because of this liquor tax!</a:t>
            </a:r>
          </a:p>
        </p:txBody>
      </p:sp>
      <p:sp>
        <p:nvSpPr>
          <p:cNvPr id="14370" name="Rectangle 34"/>
          <p:cNvSpPr>
            <a:spLocks noChangeArrowheads="1"/>
          </p:cNvSpPr>
          <p:nvPr/>
        </p:nvSpPr>
        <p:spPr bwMode="auto">
          <a:xfrm>
            <a:off x="0" y="2209800"/>
            <a:ext cx="228600" cy="228600"/>
          </a:xfrm>
          <a:prstGeom prst="rect">
            <a:avLst/>
          </a:prstGeom>
          <a:solidFill>
            <a:srgbClr val="99CC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17" name="Rectangle 6"/>
          <p:cNvSpPr>
            <a:spLocks noChangeArrowheads="1"/>
          </p:cNvSpPr>
          <p:nvPr/>
        </p:nvSpPr>
        <p:spPr bwMode="auto">
          <a:xfrm>
            <a:off x="0" y="0"/>
            <a:ext cx="9144000" cy="519113"/>
          </a:xfrm>
          <a:prstGeom prst="rect">
            <a:avLst/>
          </a:prstGeom>
          <a:solidFill>
            <a:srgbClr val="99CCFF"/>
          </a:solidFill>
          <a:ln>
            <a:noFill/>
          </a:ln>
          <a:effectLst/>
          <a:extLst/>
        </p:spPr>
        <p:txBody>
          <a:bodyPr wrap="square">
            <a:spAutoFit/>
          </a:bodyPr>
          <a:lstStyle/>
          <a:p>
            <a:pPr algn="ctr"/>
            <a:r>
              <a:rPr lang="en-US" sz="2800" b="1" u="sng" dirty="0">
                <a:solidFill>
                  <a:schemeClr val="tx2"/>
                </a:solidFill>
              </a:rPr>
              <a:t>Whiskey </a:t>
            </a:r>
            <a:r>
              <a:rPr lang="en-US" sz="2800" b="1" u="sng" dirty="0" smtClean="0">
                <a:solidFill>
                  <a:schemeClr val="tx2"/>
                </a:solidFill>
              </a:rPr>
              <a:t>Rebellion</a:t>
            </a:r>
            <a:endParaRPr lang="en-US" sz="2800" b="1" u="sng" dirty="0">
              <a:solidFill>
                <a:schemeClr val="tx2"/>
              </a:solidFill>
            </a:endParaRPr>
          </a:p>
        </p:txBody>
      </p:sp>
      <p:sp>
        <p:nvSpPr>
          <p:cNvPr id="18" name="Rectangle 7"/>
          <p:cNvSpPr>
            <a:spLocks noChangeArrowheads="1"/>
          </p:cNvSpPr>
          <p:nvPr/>
        </p:nvSpPr>
        <p:spPr bwMode="auto">
          <a:xfrm>
            <a:off x="2057400" y="519113"/>
            <a:ext cx="7102929" cy="867930"/>
          </a:xfrm>
          <a:prstGeom prst="rect">
            <a:avLst/>
          </a:prstGeom>
          <a:solidFill>
            <a:srgbClr val="99CCFF"/>
          </a:solidFill>
          <a:ln>
            <a:noFill/>
          </a:ln>
          <a:effectLst/>
          <a:extLst/>
        </p:spPr>
        <p:txBody>
          <a:bodyPr wrap="square">
            <a:spAutoFit/>
          </a:bodyPr>
          <a:lstStyle/>
          <a:p>
            <a:pPr>
              <a:lnSpc>
                <a:spcPct val="90000"/>
              </a:lnSpc>
              <a:spcBef>
                <a:spcPct val="20000"/>
              </a:spcBef>
            </a:pPr>
            <a:r>
              <a:rPr lang="en-US" sz="2800" dirty="0" smtClean="0">
                <a:latin typeface="Times New Roman" pitchFamily="18" charset="0"/>
                <a:sym typeface="Symbol" pitchFamily="18" charset="2"/>
              </a:rPr>
              <a:t></a:t>
            </a:r>
            <a:r>
              <a:rPr lang="en-US" sz="2800" dirty="0" smtClean="0">
                <a:latin typeface="Times New Roman" pitchFamily="18" charset="0"/>
              </a:rPr>
              <a:t>  In 1791, Congress </a:t>
            </a:r>
            <a:r>
              <a:rPr lang="en-US" sz="2800" b="1" i="1" dirty="0" smtClean="0">
                <a:latin typeface="Times New Roman" pitchFamily="18" charset="0"/>
              </a:rPr>
              <a:t>taxed</a:t>
            </a:r>
            <a:r>
              <a:rPr lang="en-US" sz="2800" dirty="0" smtClean="0">
                <a:latin typeface="Times New Roman" pitchFamily="18" charset="0"/>
              </a:rPr>
              <a:t> all </a:t>
            </a:r>
            <a:r>
              <a:rPr lang="en-US" sz="2800" b="1" i="1" dirty="0" smtClean="0">
                <a:latin typeface="Times New Roman" pitchFamily="18" charset="0"/>
              </a:rPr>
              <a:t>liquor</a:t>
            </a:r>
            <a:r>
              <a:rPr lang="en-US" sz="2800" dirty="0" smtClean="0">
                <a:latin typeface="Times New Roman" pitchFamily="18" charset="0"/>
              </a:rPr>
              <a:t> made and sold in the U.S.</a:t>
            </a:r>
            <a:endParaRPr lang="en-US" sz="2800" dirty="0">
              <a:latin typeface="Times New Roman" pitchFamily="18" charset="0"/>
            </a:endParaRPr>
          </a:p>
        </p:txBody>
      </p:sp>
    </p:spTree>
    <p:extLst>
      <p:ext uri="{BB962C8B-B14F-4D97-AF65-F5344CB8AC3E}">
        <p14:creationId xmlns:p14="http://schemas.microsoft.com/office/powerpoint/2010/main" val="2155704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1"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right)">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8"/>
                                        </p:tgtEl>
                                      </p:cBhvr>
                                    </p:animEffect>
                                    <p:set>
                                      <p:cBhvr>
                                        <p:cTn id="12" dur="1" fill="hold">
                                          <p:stCondLst>
                                            <p:cond delay="499"/>
                                          </p:stCondLst>
                                        </p:cTn>
                                        <p:tgtEl>
                                          <p:spTgt spid="18"/>
                                        </p:tgtEl>
                                        <p:attrNameLst>
                                          <p:attrName>style.visibility</p:attrName>
                                        </p:attrNameLst>
                                      </p:cBhvr>
                                      <p:to>
                                        <p:strVal val="hidden"/>
                                      </p:to>
                                    </p:set>
                                  </p:childTnLst>
                                </p:cTn>
                              </p:par>
                              <p:par>
                                <p:cTn id="13" presetID="10" presetClass="exit" presetSubtype="0" fill="hold" grpId="0" nodeType="withEffect">
                                  <p:stCondLst>
                                    <p:cond delay="0"/>
                                  </p:stCondLst>
                                  <p:childTnLst>
                                    <p:animEffect transition="out" filter="fade">
                                      <p:cBhvr>
                                        <p:cTn id="14" dur="500"/>
                                        <p:tgtEl>
                                          <p:spTgt spid="17"/>
                                        </p:tgtEl>
                                      </p:cBhvr>
                                    </p:animEffect>
                                    <p:set>
                                      <p:cBhvr>
                                        <p:cTn id="15" dur="1" fill="hold">
                                          <p:stCondLst>
                                            <p:cond delay="499"/>
                                          </p:stCondLst>
                                        </p:cTn>
                                        <p:tgtEl>
                                          <p:spTgt spid="17"/>
                                        </p:tgtEl>
                                        <p:attrNameLst>
                                          <p:attrName>style.visibility</p:attrName>
                                        </p:attrNameLst>
                                      </p:cBhvr>
                                      <p:to>
                                        <p:strVal val="hidden"/>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14346"/>
                                        </p:tgtEl>
                                        <p:attrNameLst>
                                          <p:attrName>style.visibility</p:attrName>
                                        </p:attrNameLst>
                                      </p:cBhvr>
                                      <p:to>
                                        <p:strVal val="visible"/>
                                      </p:to>
                                    </p:set>
                                    <p:animEffect transition="in" filter="wipe(left)">
                                      <p:cBhvr>
                                        <p:cTn id="20" dur="1000"/>
                                        <p:tgtEl>
                                          <p:spTgt spid="14346"/>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4366"/>
                                        </p:tgtEl>
                                        <p:attrNameLst>
                                          <p:attrName>style.visibility</p:attrName>
                                        </p:attrNameLst>
                                      </p:cBhvr>
                                      <p:to>
                                        <p:strVal val="visible"/>
                                      </p:to>
                                    </p:set>
                                    <p:animEffect transition="in" filter="wipe(left)">
                                      <p:cBhvr>
                                        <p:cTn id="25" dur="1000"/>
                                        <p:tgtEl>
                                          <p:spTgt spid="14366"/>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14365"/>
                                        </p:tgtEl>
                                        <p:attrNameLst>
                                          <p:attrName>style.visibility</p:attrName>
                                        </p:attrNameLst>
                                      </p:cBhvr>
                                      <p:to>
                                        <p:strVal val="visible"/>
                                      </p:to>
                                    </p:set>
                                    <p:animEffect transition="in" filter="wipe(left)">
                                      <p:cBhvr>
                                        <p:cTn id="30" dur="1000"/>
                                        <p:tgtEl>
                                          <p:spTgt spid="14365"/>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369"/>
                                        </p:tgtEl>
                                        <p:attrNameLst>
                                          <p:attrName>style.visibility</p:attrName>
                                        </p:attrNameLst>
                                      </p:cBhvr>
                                      <p:to>
                                        <p:strVal val="visible"/>
                                      </p:to>
                                    </p:set>
                                    <p:animEffect transition="in" filter="wipe(left)">
                                      <p:cBhvr>
                                        <p:cTn id="35" dur="1000"/>
                                        <p:tgtEl>
                                          <p:spTgt spid="143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46" grpId="0" animBg="1"/>
      <p:bldP spid="14365" grpId="0" animBg="1"/>
      <p:bldP spid="14366" grpId="0" animBg="1"/>
      <p:bldP spid="14369" grpId="0" animBg="1"/>
      <p:bldP spid="17" grpId="0" animBg="1"/>
      <p:bldP spid="18" grpId="0" animBg="1"/>
      <p:bldP spid="18" grpId="1" animBg="1"/>
    </p:bld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0" name="Rectangle 10"/>
          <p:cNvSpPr>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800">
                <a:latin typeface="Times New Roman" pitchFamily="18" charset="0"/>
                <a:sym typeface="Symbol" pitchFamily="18" charset="2"/>
              </a:rPr>
              <a:t></a:t>
            </a:r>
            <a:r>
              <a:rPr lang="en-US" sz="2800">
                <a:latin typeface="Times New Roman" pitchFamily="18" charset="0"/>
              </a:rPr>
              <a:t>  Thousands of </a:t>
            </a:r>
            <a:r>
              <a:rPr lang="en-US" sz="2800" b="1" i="1">
                <a:latin typeface="Times New Roman" pitchFamily="18" charset="0"/>
              </a:rPr>
              <a:t>farmers</a:t>
            </a:r>
            <a:r>
              <a:rPr lang="en-US" sz="2800">
                <a:latin typeface="Times New Roman" pitchFamily="18" charset="0"/>
              </a:rPr>
              <a:t> </a:t>
            </a:r>
            <a:r>
              <a:rPr lang="en-US" sz="2800" b="1" i="1">
                <a:latin typeface="Times New Roman" pitchFamily="18" charset="0"/>
              </a:rPr>
              <a:t>rebelled</a:t>
            </a:r>
            <a:r>
              <a:rPr lang="en-US" sz="2800">
                <a:latin typeface="Times New Roman" pitchFamily="18" charset="0"/>
              </a:rPr>
              <a:t> against the tax.</a:t>
            </a:r>
          </a:p>
        </p:txBody>
      </p:sp>
      <p:sp>
        <p:nvSpPr>
          <p:cNvPr id="5132" name="Text Box 12"/>
          <p:cNvSpPr txBox="1">
            <a:spLocks noChangeArrowheads="1"/>
          </p:cNvSpPr>
          <p:nvPr/>
        </p:nvSpPr>
        <p:spPr bwMode="auto">
          <a:xfrm>
            <a:off x="0" y="4630738"/>
            <a:ext cx="9144000" cy="2227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i="1">
                <a:latin typeface="Times New Roman" pitchFamily="18" charset="0"/>
              </a:rPr>
              <a:t>"Famous whiskey insurrection in Pennsylvania", an illustration from Our first century: being a popular descriptive portraiture of the one hundred great and memorable events of perpetual interest in the history of our country by R. M. Devens (Springfield, Mass, 1882).</a:t>
            </a:r>
            <a:r>
              <a:rPr lang="en-US" sz="2800">
                <a:latin typeface="Times New Roman" pitchFamily="18" charset="0"/>
              </a:rPr>
              <a:t> </a:t>
            </a:r>
          </a:p>
        </p:txBody>
      </p:sp>
      <p:pic>
        <p:nvPicPr>
          <p:cNvPr id="5133" name="Picture 1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5800"/>
            <a:ext cx="9140825" cy="38306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51192483"/>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30"/>
                                        </p:tgtEl>
                                        <p:attrNameLst>
                                          <p:attrName>style.visibility</p:attrName>
                                        </p:attrNameLst>
                                      </p:cBhvr>
                                      <p:to>
                                        <p:strVal val="visible"/>
                                      </p:to>
                                    </p:set>
                                    <p:animEffect transition="in" filter="box(in)">
                                      <p:cBhvr>
                                        <p:cTn id="7" dur="500"/>
                                        <p:tgtEl>
                                          <p:spTgt spid="5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30"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5684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Rectangle 3"/>
          <p:cNvSpPr/>
          <p:nvPr/>
        </p:nvSpPr>
        <p:spPr>
          <a:xfrm>
            <a:off x="0" y="5657671"/>
            <a:ext cx="9144000" cy="1200329"/>
          </a:xfrm>
          <a:prstGeom prst="rect">
            <a:avLst/>
          </a:prstGeom>
          <a:solidFill>
            <a:srgbClr val="99CCFF"/>
          </a:solidFill>
        </p:spPr>
        <p:txBody>
          <a:bodyPr wrap="square">
            <a:spAutoFit/>
          </a:bodyPr>
          <a:lstStyle/>
          <a:p>
            <a:r>
              <a:rPr lang="en-US" sz="2400" b="1" i="1" dirty="0">
                <a:latin typeface="Times New Roman" pitchFamily="18" charset="0"/>
                <a:cs typeface="Times New Roman" pitchFamily="18" charset="0"/>
              </a:rPr>
              <a:t>Picture of the James </a:t>
            </a:r>
            <a:r>
              <a:rPr lang="en-US" sz="2400" b="1" i="1" dirty="0" smtClean="0">
                <a:latin typeface="Times New Roman" pitchFamily="18" charset="0"/>
                <a:cs typeface="Times New Roman" pitchFamily="18" charset="0"/>
              </a:rPr>
              <a:t>Miller House  where, in </a:t>
            </a:r>
            <a:r>
              <a:rPr lang="en-US" sz="2400" b="1" i="1" dirty="0">
                <a:latin typeface="Times New Roman" pitchFamily="18" charset="0"/>
                <a:cs typeface="Times New Roman" pitchFamily="18" charset="0"/>
              </a:rPr>
              <a:t>1794, the first </a:t>
            </a:r>
            <a:r>
              <a:rPr lang="en-US" sz="2400" b="1" i="1" dirty="0" smtClean="0">
                <a:latin typeface="Times New Roman" pitchFamily="18" charset="0"/>
                <a:cs typeface="Times New Roman" pitchFamily="18" charset="0"/>
              </a:rPr>
              <a:t>gunshots </a:t>
            </a:r>
            <a:r>
              <a:rPr lang="en-US" sz="2400" b="1" i="1" dirty="0">
                <a:latin typeface="Times New Roman" pitchFamily="18" charset="0"/>
                <a:cs typeface="Times New Roman" pitchFamily="18" charset="0"/>
              </a:rPr>
              <a:t>of the Whiskey Rebellion </a:t>
            </a:r>
            <a:r>
              <a:rPr lang="en-US" sz="2400" b="1" i="1" dirty="0" smtClean="0">
                <a:latin typeface="Times New Roman" pitchFamily="18" charset="0"/>
                <a:cs typeface="Times New Roman" pitchFamily="18" charset="0"/>
              </a:rPr>
              <a:t>were fired. Today</a:t>
            </a:r>
            <a:r>
              <a:rPr lang="en-US" sz="2400" b="1" i="1" dirty="0">
                <a:latin typeface="Times New Roman" pitchFamily="18" charset="0"/>
                <a:cs typeface="Times New Roman" pitchFamily="18" charset="0"/>
              </a:rPr>
              <a:t>, the homestead </a:t>
            </a:r>
            <a:r>
              <a:rPr lang="en-US" sz="2400" b="1" i="1" dirty="0" smtClean="0">
                <a:latin typeface="Times New Roman" pitchFamily="18" charset="0"/>
                <a:cs typeface="Times New Roman" pitchFamily="18" charset="0"/>
              </a:rPr>
              <a:t>is </a:t>
            </a:r>
            <a:r>
              <a:rPr lang="en-US" sz="2400" b="1" i="1" dirty="0">
                <a:latin typeface="Times New Roman" pitchFamily="18" charset="0"/>
                <a:cs typeface="Times New Roman" pitchFamily="18" charset="0"/>
              </a:rPr>
              <a:t>listed on the National Register of Historic Places.</a:t>
            </a:r>
          </a:p>
        </p:txBody>
      </p:sp>
    </p:spTree>
    <p:extLst>
      <p:ext uri="{BB962C8B-B14F-4D97-AF65-F5344CB8AC3E}">
        <p14:creationId xmlns:p14="http://schemas.microsoft.com/office/powerpoint/2010/main" val="384987246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1" name="Rectangle 5"/>
          <p:cNvSpPr>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800">
                <a:latin typeface="Times New Roman" pitchFamily="18" charset="0"/>
                <a:sym typeface="Symbol" pitchFamily="18" charset="2"/>
              </a:rPr>
              <a:t></a:t>
            </a:r>
            <a:r>
              <a:rPr lang="en-US" sz="2800">
                <a:latin typeface="Times New Roman" pitchFamily="18" charset="0"/>
              </a:rPr>
              <a:t>  Pres. </a:t>
            </a:r>
            <a:r>
              <a:rPr lang="en-US" sz="2800" b="1" i="1">
                <a:latin typeface="Times New Roman" pitchFamily="18" charset="0"/>
              </a:rPr>
              <a:t>Washington</a:t>
            </a:r>
            <a:r>
              <a:rPr lang="en-US" sz="2800">
                <a:latin typeface="Times New Roman" pitchFamily="18" charset="0"/>
              </a:rPr>
              <a:t> sent about 13,000 members of state </a:t>
            </a:r>
            <a:r>
              <a:rPr lang="en-US" sz="2800" b="1" i="1">
                <a:latin typeface="Times New Roman" pitchFamily="18" charset="0"/>
              </a:rPr>
              <a:t>militias</a:t>
            </a:r>
            <a:r>
              <a:rPr lang="en-US" sz="2800">
                <a:latin typeface="Times New Roman" pitchFamily="18" charset="0"/>
              </a:rPr>
              <a:t> to restore order.</a:t>
            </a:r>
          </a:p>
        </p:txBody>
      </p:sp>
      <p:pic>
        <p:nvPicPr>
          <p:cNvPr id="9223"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990600"/>
            <a:ext cx="6856413"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224" name="Text Box 8"/>
          <p:cNvSpPr txBox="1">
            <a:spLocks noChangeArrowheads="1"/>
          </p:cNvSpPr>
          <p:nvPr/>
        </p:nvSpPr>
        <p:spPr bwMode="auto">
          <a:xfrm>
            <a:off x="0" y="5484813"/>
            <a:ext cx="9144000" cy="13731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i="1">
                <a:latin typeface="Times New Roman" pitchFamily="18" charset="0"/>
              </a:rPr>
              <a:t>The painting depicts George Washington and his troops near Fort Cumberland, Maryland, before their march to suppress the Whiskey Rebellion in western Pennsylvania. </a:t>
            </a:r>
          </a:p>
        </p:txBody>
      </p:sp>
    </p:spTree>
    <p:extLst>
      <p:ext uri="{BB962C8B-B14F-4D97-AF65-F5344CB8AC3E}">
        <p14:creationId xmlns:p14="http://schemas.microsoft.com/office/powerpoint/2010/main" val="35448111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ox(in)">
                                      <p:cBhvr>
                                        <p:cTn id="7" dur="500"/>
                                        <p:tgtEl>
                                          <p:spTgt spid="92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8" name="Rectangle 4"/>
          <p:cNvSpPr>
            <a:spLocks noChangeArrowheads="1"/>
          </p:cNvSpPr>
          <p:nvPr/>
        </p:nvSpPr>
        <p:spPr bwMode="auto">
          <a:xfrm>
            <a:off x="0" y="5029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pPr>
            <a:r>
              <a:rPr lang="en-US" sz="2800" dirty="0">
                <a:latin typeface="Times New Roman" pitchFamily="18" charset="0"/>
                <a:cs typeface="Times New Roman" pitchFamily="18" charset="0"/>
              </a:rPr>
              <a:t>*  The Whiskey Rebellion </a:t>
            </a:r>
            <a:r>
              <a:rPr lang="en-US" sz="2800" b="1" i="1" dirty="0">
                <a:latin typeface="Times New Roman" pitchFamily="18" charset="0"/>
                <a:cs typeface="Times New Roman" pitchFamily="18" charset="0"/>
              </a:rPr>
              <a:t>proved</a:t>
            </a:r>
            <a:r>
              <a:rPr lang="en-US" sz="2800" dirty="0">
                <a:latin typeface="Times New Roman" pitchFamily="18" charset="0"/>
                <a:cs typeface="Times New Roman" pitchFamily="18" charset="0"/>
              </a:rPr>
              <a:t> to Americans that the new government would act </a:t>
            </a:r>
            <a:r>
              <a:rPr lang="en-US" sz="2800" b="1" i="1" dirty="0">
                <a:latin typeface="Times New Roman" pitchFamily="18" charset="0"/>
                <a:cs typeface="Times New Roman" pitchFamily="18" charset="0"/>
              </a:rPr>
              <a:t>firmly</a:t>
            </a:r>
            <a:r>
              <a:rPr lang="en-US" sz="2800" dirty="0">
                <a:latin typeface="Times New Roman" pitchFamily="18" charset="0"/>
                <a:cs typeface="Times New Roman" pitchFamily="18" charset="0"/>
              </a:rPr>
              <a:t> in times of </a:t>
            </a:r>
            <a:r>
              <a:rPr lang="en-US" sz="2800" b="1" i="1" dirty="0">
                <a:latin typeface="Times New Roman" pitchFamily="18" charset="0"/>
                <a:cs typeface="Times New Roman" pitchFamily="18" charset="0"/>
              </a:rPr>
              <a:t>crisis</a:t>
            </a:r>
            <a:r>
              <a:rPr lang="en-US" sz="2800" dirty="0">
                <a:latin typeface="Times New Roman" pitchFamily="18" charset="0"/>
                <a:cs typeface="Times New Roman" pitchFamily="18" charset="0"/>
              </a:rPr>
              <a:t>.</a:t>
            </a:r>
          </a:p>
        </p:txBody>
      </p:sp>
      <p:sp>
        <p:nvSpPr>
          <p:cNvPr id="11269" name="Text Box 5"/>
          <p:cNvSpPr txBox="1">
            <a:spLocks noChangeArrowheads="1"/>
          </p:cNvSpPr>
          <p:nvPr/>
        </p:nvSpPr>
        <p:spPr bwMode="auto">
          <a:xfrm>
            <a:off x="0" y="0"/>
            <a:ext cx="9144000" cy="4473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125000"/>
              </a:lnSpc>
              <a:spcBef>
                <a:spcPct val="50000"/>
              </a:spcBef>
            </a:pPr>
            <a:r>
              <a:rPr lang="en-US" sz="2900" i="1" dirty="0">
                <a:latin typeface="Times New Roman" pitchFamily="18" charset="0"/>
              </a:rPr>
              <a:t>"...if the laws are to be so trampled upon with impunity, and a minority...is to dictate to the majority, there is an end put at one stroke to republican government...for some other man or society may dislike another law and oppose it with equal propriety until all laws are prostrate, and everyone will carve for himself." </a:t>
            </a:r>
            <a:br>
              <a:rPr lang="en-US" sz="2900" i="1" dirty="0">
                <a:latin typeface="Times New Roman" pitchFamily="18" charset="0"/>
              </a:rPr>
            </a:br>
            <a:r>
              <a:rPr lang="en-US" sz="2800" b="1" dirty="0">
                <a:latin typeface="Times New Roman" pitchFamily="18" charset="0"/>
              </a:rPr>
              <a:t>- </a:t>
            </a:r>
            <a:r>
              <a:rPr lang="en-US" sz="2800" b="1" i="1" dirty="0">
                <a:latin typeface="Times New Roman" pitchFamily="18" charset="0"/>
              </a:rPr>
              <a:t>George Washington's observation about the Whiskey Rebellion </a:t>
            </a:r>
          </a:p>
        </p:txBody>
      </p:sp>
    </p:spTree>
    <p:extLst>
      <p:ext uri="{BB962C8B-B14F-4D97-AF65-F5344CB8AC3E}">
        <p14:creationId xmlns:p14="http://schemas.microsoft.com/office/powerpoint/2010/main" val="103426352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1268"/>
                                        </p:tgtEl>
                                        <p:attrNameLst>
                                          <p:attrName>style.visibility</p:attrName>
                                        </p:attrNameLst>
                                      </p:cBhvr>
                                      <p:to>
                                        <p:strVal val="visible"/>
                                      </p:to>
                                    </p:set>
                                    <p:animEffect transition="in" filter="box(in)">
                                      <p:cBhvr>
                                        <p:cTn id="7" dur="500"/>
                                        <p:tgtEl>
                                          <p:spTgt spid="1126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8"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Washington Says Farewell</a:t>
            </a:r>
            <a:endParaRPr lang="en-US" dirty="0"/>
          </a:p>
        </p:txBody>
      </p:sp>
      <p:sp>
        <p:nvSpPr>
          <p:cNvPr id="3" name="Content Placeholder 2"/>
          <p:cNvSpPr>
            <a:spLocks noGrp="1"/>
          </p:cNvSpPr>
          <p:nvPr>
            <p:ph idx="1"/>
          </p:nvPr>
        </p:nvSpPr>
        <p:spPr/>
        <p:txBody>
          <a:bodyPr>
            <a:normAutofit/>
          </a:bodyPr>
          <a:lstStyle/>
          <a:p>
            <a:r>
              <a:rPr lang="en-US" sz="2400" dirty="0" smtClean="0"/>
              <a:t>1796:   Washington decides not to run for a third term:  sets a precedent until FDR:  22</a:t>
            </a:r>
            <a:r>
              <a:rPr lang="en-US" sz="2400" baseline="30000" dirty="0" smtClean="0"/>
              <a:t>nd</a:t>
            </a:r>
            <a:r>
              <a:rPr lang="en-US" sz="2400" dirty="0" smtClean="0"/>
              <a:t>. Amendment</a:t>
            </a:r>
          </a:p>
          <a:p>
            <a:r>
              <a:rPr lang="en-US" sz="2400" dirty="0" smtClean="0"/>
              <a:t>Warnings:</a:t>
            </a:r>
          </a:p>
          <a:p>
            <a:pPr lvl="1"/>
            <a:r>
              <a:rPr lang="en-US" sz="2400" dirty="0" smtClean="0"/>
              <a:t>A.  Entangling alliances with foreign countries</a:t>
            </a:r>
          </a:p>
          <a:p>
            <a:pPr lvl="1"/>
            <a:r>
              <a:rPr lang="en-US" sz="2400" dirty="0" smtClean="0"/>
              <a:t>B.  Political parties:  need for political unity</a:t>
            </a:r>
          </a:p>
          <a:p>
            <a:pPr lvl="1"/>
            <a:r>
              <a:rPr lang="en-US" sz="2400" dirty="0" smtClean="0"/>
              <a:t>C.  Too much debt is not good</a:t>
            </a:r>
          </a:p>
          <a:p>
            <a:pPr lvl="1"/>
            <a:endParaRPr lang="en-US" sz="2400" dirty="0"/>
          </a:p>
          <a:p>
            <a:pPr lvl="1"/>
            <a:r>
              <a:rPr lang="en-US" sz="2400" dirty="0" smtClean="0"/>
              <a:t>Strength of the nation is its PEOPLE!</a:t>
            </a:r>
            <a:endParaRPr lang="en-US" sz="2400" dirty="0"/>
          </a:p>
        </p:txBody>
      </p:sp>
    </p:spTree>
    <p:extLst>
      <p:ext uri="{BB962C8B-B14F-4D97-AF65-F5344CB8AC3E}">
        <p14:creationId xmlns:p14="http://schemas.microsoft.com/office/powerpoint/2010/main" val="4003124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John Adam’s Presidency</a:t>
            </a:r>
            <a:endParaRPr lang="en-US" dirty="0"/>
          </a:p>
        </p:txBody>
      </p:sp>
      <p:sp>
        <p:nvSpPr>
          <p:cNvPr id="3" name="Content Placeholder 2"/>
          <p:cNvSpPr>
            <a:spLocks noGrp="1"/>
          </p:cNvSpPr>
          <p:nvPr>
            <p:ph idx="1"/>
          </p:nvPr>
        </p:nvSpPr>
        <p:spPr/>
        <p:txBody>
          <a:bodyPr>
            <a:normAutofit lnSpcReduction="10000"/>
          </a:bodyPr>
          <a:lstStyle/>
          <a:p>
            <a:r>
              <a:rPr lang="en-US" sz="2000" dirty="0" smtClean="0"/>
              <a:t>Presidential election 1796:  formation of political parties/factions</a:t>
            </a:r>
          </a:p>
          <a:p>
            <a:r>
              <a:rPr lang="en-US" sz="2000" dirty="0" smtClean="0"/>
              <a:t>Federalist Party:  Hamilton:  strong federal government/support business/trade/merchants</a:t>
            </a:r>
          </a:p>
          <a:p>
            <a:r>
              <a:rPr lang="en-US" sz="2000" dirty="0" smtClean="0"/>
              <a:t>Federalist nominate:  John Adams/Thomas Pinckney</a:t>
            </a:r>
          </a:p>
          <a:p>
            <a:r>
              <a:rPr lang="en-US" sz="2000" dirty="0" smtClean="0"/>
              <a:t>Democratic-Republican Party:  Jefferson and Madison/limit power of federal government/more states’ rights/nominate Thomas Jefferson/Aaron Burr</a:t>
            </a:r>
          </a:p>
          <a:p>
            <a:r>
              <a:rPr lang="en-US" sz="2000" dirty="0" smtClean="0"/>
              <a:t>Taking sides</a:t>
            </a:r>
          </a:p>
          <a:p>
            <a:pPr lvl="1"/>
            <a:r>
              <a:rPr lang="en-US" sz="1600" dirty="0" smtClean="0"/>
              <a:t>A.  Business/merchants in cities favored </a:t>
            </a:r>
            <a:r>
              <a:rPr lang="en-US" sz="1600" dirty="0" err="1" smtClean="0"/>
              <a:t>Federalists..Where</a:t>
            </a:r>
            <a:r>
              <a:rPr lang="en-US" sz="1600" dirty="0" smtClean="0"/>
              <a:t> were most of the cities?????</a:t>
            </a:r>
          </a:p>
          <a:p>
            <a:pPr lvl="1"/>
            <a:r>
              <a:rPr lang="en-US" sz="1600" dirty="0" smtClean="0"/>
              <a:t>B.  Farmers in remote areas favored Democratic-</a:t>
            </a:r>
            <a:r>
              <a:rPr lang="en-US" sz="1600" dirty="0" err="1" smtClean="0"/>
              <a:t>Republicans..Where</a:t>
            </a:r>
            <a:r>
              <a:rPr lang="en-US" sz="1600" dirty="0" smtClean="0"/>
              <a:t> were most of the farmers?</a:t>
            </a:r>
          </a:p>
          <a:p>
            <a:pPr lvl="1"/>
            <a:endParaRPr lang="en-US" sz="1600" dirty="0"/>
          </a:p>
          <a:p>
            <a:pPr lvl="1"/>
            <a:r>
              <a:rPr lang="en-US" sz="1600" dirty="0" smtClean="0"/>
              <a:t>ADAMS WINS THE ELECTION OF </a:t>
            </a:r>
            <a:r>
              <a:rPr lang="en-US" sz="1600" dirty="0" smtClean="0"/>
              <a:t>1796…but who was Vice-President??   </a:t>
            </a:r>
            <a:r>
              <a:rPr lang="en-US" sz="1600" smtClean="0"/>
              <a:t>Amendment 12</a:t>
            </a:r>
            <a:endParaRPr lang="en-US" sz="1600" dirty="0" smtClean="0"/>
          </a:p>
          <a:p>
            <a:endParaRPr lang="en-US" sz="2000" dirty="0"/>
          </a:p>
        </p:txBody>
      </p:sp>
    </p:spTree>
    <p:extLst>
      <p:ext uri="{BB962C8B-B14F-4D97-AF65-F5344CB8AC3E}">
        <p14:creationId xmlns:p14="http://schemas.microsoft.com/office/powerpoint/2010/main" val="40064234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additive="base">
                                        <p:cTn id="4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Organizing the Government</a:t>
            </a:r>
            <a:endParaRPr lang="en-US" dirty="0"/>
          </a:p>
        </p:txBody>
      </p:sp>
      <p:sp>
        <p:nvSpPr>
          <p:cNvPr id="3" name="Content Placeholder 2"/>
          <p:cNvSpPr>
            <a:spLocks noGrp="1"/>
          </p:cNvSpPr>
          <p:nvPr>
            <p:ph idx="1"/>
          </p:nvPr>
        </p:nvSpPr>
        <p:spPr/>
        <p:txBody>
          <a:bodyPr>
            <a:normAutofit fontScale="85000" lnSpcReduction="10000"/>
          </a:bodyPr>
          <a:lstStyle/>
          <a:p>
            <a:r>
              <a:rPr lang="en-US" dirty="0" smtClean="0"/>
              <a:t>Policies/Procedures</a:t>
            </a:r>
          </a:p>
          <a:p>
            <a:r>
              <a:rPr lang="en-US" dirty="0" smtClean="0"/>
              <a:t>How to begin?????  Where to start???</a:t>
            </a:r>
          </a:p>
          <a:p>
            <a:r>
              <a:rPr lang="en-US" dirty="0" smtClean="0"/>
              <a:t>“The first of everything in our situation will serve to establish </a:t>
            </a:r>
            <a:r>
              <a:rPr lang="en-US" u="sng" dirty="0" smtClean="0"/>
              <a:t>precedent</a:t>
            </a:r>
            <a:r>
              <a:rPr lang="en-US" dirty="0" smtClean="0"/>
              <a:t>”</a:t>
            </a:r>
          </a:p>
          <a:p>
            <a:r>
              <a:rPr lang="en-US" dirty="0" smtClean="0"/>
              <a:t>A need for advisors:  Presidential cabinet</a:t>
            </a:r>
          </a:p>
          <a:p>
            <a:r>
              <a:rPr lang="en-US" dirty="0" smtClean="0"/>
              <a:t>Secretary of State:  Thomas Jefferson</a:t>
            </a:r>
          </a:p>
          <a:p>
            <a:r>
              <a:rPr lang="en-US" dirty="0" smtClean="0"/>
              <a:t>Secretary of Treasury:  Alexander Hamilton</a:t>
            </a:r>
          </a:p>
          <a:p>
            <a:r>
              <a:rPr lang="en-US" dirty="0" smtClean="0"/>
              <a:t>Secretary of War:  Henry Knox</a:t>
            </a:r>
          </a:p>
          <a:p>
            <a:r>
              <a:rPr lang="en-US" dirty="0" smtClean="0"/>
              <a:t>Postmaster General:  Samuel Osgood</a:t>
            </a:r>
            <a:endParaRPr lang="en-US" dirty="0"/>
          </a:p>
        </p:txBody>
      </p:sp>
    </p:spTree>
    <p:extLst>
      <p:ext uri="{BB962C8B-B14F-4D97-AF65-F5344CB8AC3E}">
        <p14:creationId xmlns:p14="http://schemas.microsoft.com/office/powerpoint/2010/main" val="36271787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President Adams and the XYZ Affair</a:t>
            </a:r>
            <a:endParaRPr lang="en-US" dirty="0"/>
          </a:p>
        </p:txBody>
      </p:sp>
      <p:sp>
        <p:nvSpPr>
          <p:cNvPr id="3" name="Content Placeholder 2"/>
          <p:cNvSpPr>
            <a:spLocks noGrp="1"/>
          </p:cNvSpPr>
          <p:nvPr>
            <p:ph idx="1"/>
          </p:nvPr>
        </p:nvSpPr>
        <p:spPr/>
        <p:txBody>
          <a:bodyPr>
            <a:normAutofit fontScale="92500"/>
          </a:bodyPr>
          <a:lstStyle/>
          <a:p>
            <a:r>
              <a:rPr lang="en-US" sz="2000" dirty="0" smtClean="0"/>
              <a:t>Adams follows Washington…big shoes to fill…has to earn respect</a:t>
            </a:r>
          </a:p>
          <a:p>
            <a:r>
              <a:rPr lang="en-US" sz="2000" dirty="0" smtClean="0"/>
              <a:t>Qualities:  hard-working, honest, intelligence, civic leader</a:t>
            </a:r>
          </a:p>
          <a:p>
            <a:r>
              <a:rPr lang="en-US" sz="2000" dirty="0" smtClean="0"/>
              <a:t>Goal:  reestablish a working relationship with France</a:t>
            </a:r>
          </a:p>
          <a:p>
            <a:r>
              <a:rPr lang="en-US" sz="2000" dirty="0" smtClean="0"/>
              <a:t>Need to protect American shipping</a:t>
            </a:r>
          </a:p>
          <a:p>
            <a:r>
              <a:rPr lang="en-US" sz="2000" dirty="0" smtClean="0"/>
              <a:t>French foreign minister, Talleyrand, would not speak to US representatives</a:t>
            </a:r>
          </a:p>
          <a:p>
            <a:r>
              <a:rPr lang="en-US" sz="2000" dirty="0" smtClean="0"/>
              <a:t>THREE French agents told US representatives that Talleyrand would only talk them when paid $250,000 BRIBE…Plus…French government wanted a loan of $12million</a:t>
            </a:r>
          </a:p>
          <a:p>
            <a:r>
              <a:rPr lang="en-US" sz="2000" dirty="0" smtClean="0"/>
              <a:t>Three agents…X,Y,Z…became known as XYZ Affair</a:t>
            </a:r>
          </a:p>
          <a:p>
            <a:r>
              <a:rPr lang="en-US" sz="2000" dirty="0" smtClean="0"/>
              <a:t>“Millions for defense, but not one cent for tribute!”</a:t>
            </a:r>
          </a:p>
          <a:p>
            <a:r>
              <a:rPr lang="en-US" sz="2000" dirty="0" smtClean="0"/>
              <a:t>United States not happy with </a:t>
            </a:r>
            <a:r>
              <a:rPr lang="en-US" sz="2000" dirty="0" err="1" smtClean="0"/>
              <a:t>France..War</a:t>
            </a:r>
            <a:r>
              <a:rPr lang="en-US" sz="2000" dirty="0" smtClean="0"/>
              <a:t>????</a:t>
            </a:r>
            <a:endParaRPr lang="en-US" sz="2000" dirty="0"/>
          </a:p>
        </p:txBody>
      </p:sp>
    </p:spTree>
    <p:extLst>
      <p:ext uri="{BB962C8B-B14F-4D97-AF65-F5344CB8AC3E}">
        <p14:creationId xmlns:p14="http://schemas.microsoft.com/office/powerpoint/2010/main" val="2050441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additive="base">
                                        <p:cTn id="14"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5"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ntr" presetSubtype="4" fill="hold" grpId="0" nodeType="clickEffect">
                                  <p:stCondLst>
                                    <p:cond delay="0"/>
                                  </p:stCondLst>
                                  <p:childTnLst>
                                    <p:set>
                                      <p:cBhvr>
                                        <p:cTn id="19" dur="1" fill="hold">
                                          <p:stCondLst>
                                            <p:cond delay="0"/>
                                          </p:stCondLst>
                                        </p:cTn>
                                        <p:tgtEl>
                                          <p:spTgt spid="3">
                                            <p:txEl>
                                              <p:pRg st="1" end="1"/>
                                            </p:txEl>
                                          </p:spTgt>
                                        </p:tgtEl>
                                        <p:attrNameLst>
                                          <p:attrName>style.visibility</p:attrName>
                                        </p:attrNameLst>
                                      </p:cBhvr>
                                      <p:to>
                                        <p:strVal val="visible"/>
                                      </p:to>
                                    </p:set>
                                    <p:anim calcmode="lin" valueType="num">
                                      <p:cBhvr additive="base">
                                        <p:cTn id="20"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1"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 presetClass="entr" presetSubtype="4" fill="hold" grpId="0" nodeType="clickEffect">
                                  <p:stCondLst>
                                    <p:cond delay="0"/>
                                  </p:stCondLst>
                                  <p:childTnLst>
                                    <p:set>
                                      <p:cBhvr>
                                        <p:cTn id="25" dur="1" fill="hold">
                                          <p:stCondLst>
                                            <p:cond delay="0"/>
                                          </p:stCondLst>
                                        </p:cTn>
                                        <p:tgtEl>
                                          <p:spTgt spid="3">
                                            <p:txEl>
                                              <p:pRg st="2" end="2"/>
                                            </p:txEl>
                                          </p:spTgt>
                                        </p:tgtEl>
                                        <p:attrNameLst>
                                          <p:attrName>style.visibility</p:attrName>
                                        </p:attrNameLst>
                                      </p:cBhvr>
                                      <p:to>
                                        <p:strVal val="visible"/>
                                      </p:to>
                                    </p:set>
                                    <p:anim calcmode="lin" valueType="num">
                                      <p:cBhvr additive="base">
                                        <p:cTn id="26"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7"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grpId="0" nodeType="clickEffect">
                                  <p:stCondLst>
                                    <p:cond delay="0"/>
                                  </p:stCondLst>
                                  <p:childTnLst>
                                    <p:set>
                                      <p:cBhvr>
                                        <p:cTn id="31" dur="1" fill="hold">
                                          <p:stCondLst>
                                            <p:cond delay="0"/>
                                          </p:stCondLst>
                                        </p:cTn>
                                        <p:tgtEl>
                                          <p:spTgt spid="3">
                                            <p:txEl>
                                              <p:pRg st="3" end="3"/>
                                            </p:txEl>
                                          </p:spTgt>
                                        </p:tgtEl>
                                        <p:attrNameLst>
                                          <p:attrName>style.visibility</p:attrName>
                                        </p:attrNameLst>
                                      </p:cBhvr>
                                      <p:to>
                                        <p:strVal val="visible"/>
                                      </p:to>
                                    </p:set>
                                    <p:anim calcmode="lin" valueType="num">
                                      <p:cBhvr additive="base">
                                        <p:cTn id="32"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3"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additive="base">
                                        <p:cTn id="38"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9"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2" presetClass="entr" presetSubtype="4" fill="hold" grpId="0" nodeType="clickEffect">
                                  <p:stCondLst>
                                    <p:cond delay="0"/>
                                  </p:stCondLst>
                                  <p:childTnLst>
                                    <p:set>
                                      <p:cBhvr>
                                        <p:cTn id="43" dur="1" fill="hold">
                                          <p:stCondLst>
                                            <p:cond delay="0"/>
                                          </p:stCondLst>
                                        </p:cTn>
                                        <p:tgtEl>
                                          <p:spTgt spid="3">
                                            <p:txEl>
                                              <p:pRg st="5" end="5"/>
                                            </p:txEl>
                                          </p:spTgt>
                                        </p:tgtEl>
                                        <p:attrNameLst>
                                          <p:attrName>style.visibility</p:attrName>
                                        </p:attrNameLst>
                                      </p:cBhvr>
                                      <p:to>
                                        <p:strVal val="visible"/>
                                      </p:to>
                                    </p:set>
                                    <p:anim calcmode="lin" valueType="num">
                                      <p:cBhvr additive="base">
                                        <p:cTn id="44"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2" presetClass="entr" presetSubtype="4" fill="hold" grpId="0" nodeType="clickEffect">
                                  <p:stCondLst>
                                    <p:cond delay="0"/>
                                  </p:stCondLst>
                                  <p:childTnLst>
                                    <p:set>
                                      <p:cBhvr>
                                        <p:cTn id="49" dur="1" fill="hold">
                                          <p:stCondLst>
                                            <p:cond delay="0"/>
                                          </p:stCondLst>
                                        </p:cTn>
                                        <p:tgtEl>
                                          <p:spTgt spid="3">
                                            <p:txEl>
                                              <p:pRg st="6" end="6"/>
                                            </p:txEl>
                                          </p:spTgt>
                                        </p:tgtEl>
                                        <p:attrNameLst>
                                          <p:attrName>style.visibility</p:attrName>
                                        </p:attrNameLst>
                                      </p:cBhvr>
                                      <p:to>
                                        <p:strVal val="visible"/>
                                      </p:to>
                                    </p:set>
                                    <p:anim calcmode="lin" valueType="num">
                                      <p:cBhvr additive="base">
                                        <p:cTn id="50"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51"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2" presetClass="entr" presetSubtype="4" fill="hold" grpId="0" nodeType="clickEffect">
                                  <p:stCondLst>
                                    <p:cond delay="0"/>
                                  </p:stCondLst>
                                  <p:childTnLst>
                                    <p:set>
                                      <p:cBhvr>
                                        <p:cTn id="55" dur="1" fill="hold">
                                          <p:stCondLst>
                                            <p:cond delay="0"/>
                                          </p:stCondLst>
                                        </p:cTn>
                                        <p:tgtEl>
                                          <p:spTgt spid="3">
                                            <p:txEl>
                                              <p:pRg st="7" end="7"/>
                                            </p:txEl>
                                          </p:spTgt>
                                        </p:tgtEl>
                                        <p:attrNameLst>
                                          <p:attrName>style.visibility</p:attrName>
                                        </p:attrNameLst>
                                      </p:cBhvr>
                                      <p:to>
                                        <p:strVal val="visible"/>
                                      </p:to>
                                    </p:set>
                                    <p:anim calcmode="lin" valueType="num">
                                      <p:cBhvr additive="base">
                                        <p:cTn id="56"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7"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2" presetClass="entr" presetSubtype="4" fill="hold" grpId="0" nodeType="clickEffect">
                                  <p:stCondLst>
                                    <p:cond delay="0"/>
                                  </p:stCondLst>
                                  <p:childTnLst>
                                    <p:set>
                                      <p:cBhvr>
                                        <p:cTn id="61" dur="1" fill="hold">
                                          <p:stCondLst>
                                            <p:cond delay="0"/>
                                          </p:stCondLst>
                                        </p:cTn>
                                        <p:tgtEl>
                                          <p:spTgt spid="3">
                                            <p:txEl>
                                              <p:pRg st="8" end="8"/>
                                            </p:txEl>
                                          </p:spTgt>
                                        </p:tgtEl>
                                        <p:attrNameLst>
                                          <p:attrName>style.visibility</p:attrName>
                                        </p:attrNameLst>
                                      </p:cBhvr>
                                      <p:to>
                                        <p:strVal val="visible"/>
                                      </p:to>
                                    </p:set>
                                    <p:anim calcmode="lin" valueType="num">
                                      <p:cBhvr additive="base">
                                        <p:cTn id="62"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63"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Leaning toward war…or NOT</a:t>
            </a:r>
            <a:endParaRPr lang="en-US" dirty="0"/>
          </a:p>
        </p:txBody>
      </p:sp>
      <p:sp>
        <p:nvSpPr>
          <p:cNvPr id="3" name="Content Placeholder 2"/>
          <p:cNvSpPr>
            <a:spLocks noGrp="1"/>
          </p:cNvSpPr>
          <p:nvPr>
            <p:ph idx="1"/>
          </p:nvPr>
        </p:nvSpPr>
        <p:spPr/>
        <p:txBody>
          <a:bodyPr/>
          <a:lstStyle/>
          <a:p>
            <a:r>
              <a:rPr lang="en-US" dirty="0" smtClean="0"/>
              <a:t>Adams reacts:  increase the naval fleet of ships and called for a “standing army”…Congress agrees</a:t>
            </a:r>
          </a:p>
          <a:p>
            <a:r>
              <a:rPr lang="en-US" dirty="0" smtClean="0"/>
              <a:t>Adams hoping to avoid war</a:t>
            </a:r>
          </a:p>
          <a:p>
            <a:r>
              <a:rPr lang="en-US" dirty="0" smtClean="0"/>
              <a:t>Federalist not happy with Adams…his own party</a:t>
            </a:r>
          </a:p>
          <a:p>
            <a:r>
              <a:rPr lang="en-US" dirty="0" smtClean="0"/>
              <a:t>American and French fighting in the Caribbean…war still avoided</a:t>
            </a:r>
            <a:endParaRPr lang="en-US" dirty="0"/>
          </a:p>
        </p:txBody>
      </p:sp>
    </p:spTree>
    <p:extLst>
      <p:ext uri="{BB962C8B-B14F-4D97-AF65-F5344CB8AC3E}">
        <p14:creationId xmlns:p14="http://schemas.microsoft.com/office/powerpoint/2010/main" val="40980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Alien and Sedition Acts</a:t>
            </a:r>
            <a:endParaRPr lang="en-US" dirty="0"/>
          </a:p>
        </p:txBody>
      </p:sp>
      <p:sp>
        <p:nvSpPr>
          <p:cNvPr id="3" name="Content Placeholder 2"/>
          <p:cNvSpPr>
            <a:spLocks noGrp="1"/>
          </p:cNvSpPr>
          <p:nvPr>
            <p:ph idx="1"/>
          </p:nvPr>
        </p:nvSpPr>
        <p:spPr/>
        <p:txBody>
          <a:bodyPr>
            <a:normAutofit fontScale="92500" lnSpcReduction="10000"/>
          </a:bodyPr>
          <a:lstStyle/>
          <a:p>
            <a:r>
              <a:rPr lang="en-US" sz="2000" dirty="0" smtClean="0"/>
              <a:t>Federalist favored war…Democratic Republicans favored France</a:t>
            </a:r>
          </a:p>
          <a:p>
            <a:r>
              <a:rPr lang="en-US" sz="2000" dirty="0" smtClean="0"/>
              <a:t>Name calling:  “democrats, </a:t>
            </a:r>
            <a:r>
              <a:rPr lang="en-US" sz="2000" dirty="0" err="1" smtClean="0"/>
              <a:t>mobocrats</a:t>
            </a:r>
            <a:r>
              <a:rPr lang="en-US" sz="2000" dirty="0" smtClean="0"/>
              <a:t>, and all other kinds of rats.”</a:t>
            </a:r>
          </a:p>
          <a:p>
            <a:r>
              <a:rPr lang="en-US" sz="2000" dirty="0" smtClean="0"/>
              <a:t>1798:  Alien and Sedition Acts passed:  series of </a:t>
            </a:r>
            <a:r>
              <a:rPr lang="en-US" sz="2000" dirty="0" err="1" smtClean="0"/>
              <a:t>acts..How</a:t>
            </a:r>
            <a:r>
              <a:rPr lang="en-US" sz="2000" dirty="0" smtClean="0"/>
              <a:t> did this act get passed????</a:t>
            </a:r>
          </a:p>
          <a:p>
            <a:r>
              <a:rPr lang="en-US" sz="2000" dirty="0" smtClean="0"/>
              <a:t>Sedition Act:  forbade anyone from publishing or voicing criticism of the government…What happened to Amendment 1?</a:t>
            </a:r>
          </a:p>
          <a:p>
            <a:r>
              <a:rPr lang="en-US" sz="2000" dirty="0" smtClean="0"/>
              <a:t>Madison and Jefferson challenged power of the federal government…wrote the </a:t>
            </a:r>
            <a:r>
              <a:rPr lang="en-US" sz="2000" b="1" u="sng" dirty="0" smtClean="0"/>
              <a:t>Kentucky </a:t>
            </a:r>
            <a:r>
              <a:rPr lang="en-US" sz="2000" dirty="0" smtClean="0"/>
              <a:t>and </a:t>
            </a:r>
            <a:r>
              <a:rPr lang="en-US" sz="2000" b="1" u="sng" dirty="0" smtClean="0"/>
              <a:t>Virginia</a:t>
            </a:r>
            <a:r>
              <a:rPr lang="en-US" sz="2000" dirty="0" smtClean="0"/>
              <a:t> Resolutions…Alien and Sedition Acts unconstitutional, federal government could not interfere in STATE affairs…FEDERAL GOVERNMENT VS STATE GOVERNMENTS</a:t>
            </a:r>
          </a:p>
          <a:p>
            <a:r>
              <a:rPr lang="en-US" sz="2000" dirty="0" smtClean="0"/>
              <a:t>WHO IS DRIVING THIS CAR?????????????????????</a:t>
            </a:r>
            <a:endParaRPr lang="en-US" sz="2000" dirty="0"/>
          </a:p>
        </p:txBody>
      </p:sp>
    </p:spTree>
    <p:extLst>
      <p:ext uri="{BB962C8B-B14F-4D97-AF65-F5344CB8AC3E}">
        <p14:creationId xmlns:p14="http://schemas.microsoft.com/office/powerpoint/2010/main" val="40673961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40536" y="1026262"/>
            <a:ext cx="6662928" cy="42476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Rectangle 1"/>
          <p:cNvSpPr/>
          <p:nvPr/>
        </p:nvSpPr>
        <p:spPr>
          <a:xfrm>
            <a:off x="0" y="5288340"/>
            <a:ext cx="9144000" cy="1569660"/>
          </a:xfrm>
          <a:prstGeom prst="rect">
            <a:avLst/>
          </a:prstGeom>
        </p:spPr>
        <p:txBody>
          <a:bodyPr wrap="square">
            <a:spAutoFit/>
          </a:bodyPr>
          <a:lstStyle/>
          <a:p>
            <a:r>
              <a:rPr lang="en-US" sz="2400" b="1" i="1" dirty="0">
                <a:latin typeface="Times New Roman" pitchFamily="18" charset="0"/>
                <a:cs typeface="Times New Roman" pitchFamily="18" charset="0"/>
              </a:rPr>
              <a:t>British satire of Franco-American relations after the XYZ Affair in May of 1798; 5 Frenchmen plunder female "America", </a:t>
            </a:r>
            <a:r>
              <a:rPr lang="en-US" sz="2400" b="1" i="1" dirty="0" smtClean="0">
                <a:latin typeface="Times New Roman" pitchFamily="18" charset="0"/>
                <a:cs typeface="Times New Roman" pitchFamily="18" charset="0"/>
              </a:rPr>
              <a:t>while </a:t>
            </a:r>
            <a:r>
              <a:rPr lang="en-US" sz="2400" b="1" i="1" dirty="0">
                <a:latin typeface="Times New Roman" pitchFamily="18" charset="0"/>
                <a:cs typeface="Times New Roman" pitchFamily="18" charset="0"/>
              </a:rPr>
              <a:t>six figures representing other European countries look on. John Bull sits laughing on "Shakespeare's Cliff</a:t>
            </a:r>
            <a:r>
              <a:rPr lang="en-US" sz="2400" b="1" i="1" dirty="0" smtClean="0">
                <a:latin typeface="Times New Roman" pitchFamily="18" charset="0"/>
                <a:cs typeface="Times New Roman" pitchFamily="18" charset="0"/>
              </a:rPr>
              <a:t>.“ June 1, 1798</a:t>
            </a:r>
            <a:endParaRPr lang="en-US" sz="2400" b="1" i="1" dirty="0">
              <a:latin typeface="Times New Roman" pitchFamily="18" charset="0"/>
              <a:cs typeface="Times New Roman" pitchFamily="18" charset="0"/>
            </a:endParaRPr>
          </a:p>
        </p:txBody>
      </p:sp>
      <p:sp>
        <p:nvSpPr>
          <p:cNvPr id="4" name="Text Box 9"/>
          <p:cNvSpPr txBox="1">
            <a:spLocks noChangeArrowheads="1"/>
          </p:cNvSpPr>
          <p:nvPr/>
        </p:nvSpPr>
        <p:spPr bwMode="auto">
          <a:xfrm>
            <a:off x="0" y="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dirty="0">
                <a:solidFill>
                  <a:schemeClr val="tx2"/>
                </a:solidFill>
                <a:latin typeface="Times New Roman" pitchFamily="18" charset="0"/>
                <a:cs typeface="Times New Roman" pitchFamily="18" charset="0"/>
              </a:rPr>
              <a:t>Objective:</a:t>
            </a:r>
            <a:r>
              <a:rPr lang="en-US" sz="2800" dirty="0">
                <a:solidFill>
                  <a:schemeClr val="tx2"/>
                </a:solidFill>
                <a:latin typeface="Times New Roman" pitchFamily="18" charset="0"/>
                <a:cs typeface="Times New Roman" pitchFamily="18" charset="0"/>
              </a:rPr>
              <a:t> To examine the XYZ Affair and the causes and effects of the Alien and Sedition Acts.</a:t>
            </a:r>
          </a:p>
        </p:txBody>
      </p:sp>
    </p:spTree>
    <p:extLst>
      <p:ext uri="{BB962C8B-B14F-4D97-AF65-F5344CB8AC3E}">
        <p14:creationId xmlns:p14="http://schemas.microsoft.com/office/powerpoint/2010/main" val="241054130"/>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0" name="Text Box 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b="1" u="sng"/>
              <a:t>The XYZ Affair</a:t>
            </a:r>
          </a:p>
        </p:txBody>
      </p:sp>
      <p:sp>
        <p:nvSpPr>
          <p:cNvPr id="9221" name="Text Box 5"/>
          <p:cNvSpPr txBox="1">
            <a:spLocks noChangeArrowheads="1"/>
          </p:cNvSpPr>
          <p:nvPr/>
        </p:nvSpPr>
        <p:spPr bwMode="auto">
          <a:xfrm>
            <a:off x="12192" y="685800"/>
            <a:ext cx="9144000"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2800" dirty="0">
                <a:latin typeface="Times New Roman" pitchFamily="18" charset="0"/>
              </a:rPr>
              <a:t> The U.S. sent three </a:t>
            </a:r>
            <a:r>
              <a:rPr lang="en-US" sz="2800" dirty="0" smtClean="0">
                <a:latin typeface="Times New Roman" pitchFamily="18" charset="0"/>
              </a:rPr>
              <a:t>people, Charles Pinckney, Elbridge Gerry, and John Marshall, </a:t>
            </a:r>
            <a:r>
              <a:rPr lang="en-US" sz="2800" dirty="0">
                <a:latin typeface="Times New Roman" pitchFamily="18" charset="0"/>
              </a:rPr>
              <a:t>to </a:t>
            </a:r>
            <a:r>
              <a:rPr lang="en-US" sz="2800" b="1" i="1" dirty="0">
                <a:latin typeface="Times New Roman" pitchFamily="18" charset="0"/>
              </a:rPr>
              <a:t>France</a:t>
            </a:r>
            <a:r>
              <a:rPr lang="en-US" sz="2800" dirty="0">
                <a:latin typeface="Times New Roman" pitchFamily="18" charset="0"/>
              </a:rPr>
              <a:t> to work on a </a:t>
            </a:r>
            <a:r>
              <a:rPr lang="en-US" sz="2800" b="1" i="1" dirty="0">
                <a:latin typeface="Times New Roman" pitchFamily="18" charset="0"/>
              </a:rPr>
              <a:t>peace</a:t>
            </a:r>
            <a:r>
              <a:rPr lang="en-US" sz="2800" dirty="0">
                <a:latin typeface="Times New Roman" pitchFamily="18" charset="0"/>
              </a:rPr>
              <a:t> settlement.</a:t>
            </a:r>
          </a:p>
        </p:txBody>
      </p:sp>
      <p:sp>
        <p:nvSpPr>
          <p:cNvPr id="9222" name="Text Box 6"/>
          <p:cNvSpPr txBox="1">
            <a:spLocks noChangeArrowheads="1"/>
          </p:cNvSpPr>
          <p:nvPr/>
        </p:nvSpPr>
        <p:spPr bwMode="auto">
          <a:xfrm>
            <a:off x="0" y="2337876"/>
            <a:ext cx="9156192"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2800" dirty="0">
                <a:latin typeface="Times New Roman" pitchFamily="18" charset="0"/>
              </a:rPr>
              <a:t> The three French officials, who became known as </a:t>
            </a:r>
            <a:r>
              <a:rPr lang="en-US" sz="2800" b="1" i="1" dirty="0">
                <a:latin typeface="Times New Roman" pitchFamily="18" charset="0"/>
              </a:rPr>
              <a:t>X</a:t>
            </a:r>
            <a:r>
              <a:rPr lang="en-US" sz="2800" dirty="0">
                <a:latin typeface="Times New Roman" pitchFamily="18" charset="0"/>
              </a:rPr>
              <a:t>, </a:t>
            </a:r>
            <a:r>
              <a:rPr lang="en-US" sz="2800" b="1" i="1" dirty="0">
                <a:latin typeface="Times New Roman" pitchFamily="18" charset="0"/>
              </a:rPr>
              <a:t>Y</a:t>
            </a:r>
            <a:r>
              <a:rPr lang="en-US" sz="2800" dirty="0">
                <a:latin typeface="Times New Roman" pitchFamily="18" charset="0"/>
              </a:rPr>
              <a:t>, and </a:t>
            </a:r>
            <a:r>
              <a:rPr lang="en-US" sz="2800" b="1" i="1" dirty="0">
                <a:latin typeface="Times New Roman" pitchFamily="18" charset="0"/>
              </a:rPr>
              <a:t>Z</a:t>
            </a:r>
            <a:r>
              <a:rPr lang="en-US" sz="2800" dirty="0">
                <a:latin typeface="Times New Roman" pitchFamily="18" charset="0"/>
              </a:rPr>
              <a:t>, demanded a </a:t>
            </a:r>
            <a:r>
              <a:rPr lang="en-US" sz="2800" b="1" i="1" dirty="0">
                <a:latin typeface="Times New Roman" pitchFamily="18" charset="0"/>
              </a:rPr>
              <a:t>bribe</a:t>
            </a:r>
            <a:r>
              <a:rPr lang="en-US" sz="2800" dirty="0">
                <a:latin typeface="Times New Roman" pitchFamily="18" charset="0"/>
              </a:rPr>
              <a:t> and a </a:t>
            </a:r>
            <a:r>
              <a:rPr lang="en-US" sz="2800" b="1" i="1" dirty="0">
                <a:latin typeface="Times New Roman" pitchFamily="18" charset="0"/>
              </a:rPr>
              <a:t>loan</a:t>
            </a:r>
            <a:r>
              <a:rPr lang="en-US" sz="2800" dirty="0">
                <a:latin typeface="Times New Roman" pitchFamily="18" charset="0"/>
              </a:rPr>
              <a:t> for France.</a:t>
            </a:r>
          </a:p>
        </p:txBody>
      </p:sp>
      <p:sp>
        <p:nvSpPr>
          <p:cNvPr id="9224" name="Text Box 8"/>
          <p:cNvSpPr txBox="1">
            <a:spLocks noChangeArrowheads="1"/>
          </p:cNvSpPr>
          <p:nvPr/>
        </p:nvSpPr>
        <p:spPr bwMode="auto">
          <a:xfrm>
            <a:off x="0" y="3843986"/>
            <a:ext cx="914400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spcBef>
                <a:spcPct val="50000"/>
              </a:spcBef>
              <a:buFontTx/>
              <a:buChar char="•"/>
            </a:pPr>
            <a:r>
              <a:rPr lang="en-US" sz="2800" dirty="0">
                <a:latin typeface="Times New Roman" pitchFamily="18" charset="0"/>
              </a:rPr>
              <a:t> </a:t>
            </a:r>
            <a:r>
              <a:rPr lang="en-US" sz="2800" b="1" i="1" dirty="0">
                <a:latin typeface="Times New Roman" pitchFamily="18" charset="0"/>
              </a:rPr>
              <a:t>Angered</a:t>
            </a:r>
            <a:r>
              <a:rPr lang="en-US" sz="2800" dirty="0">
                <a:latin typeface="Times New Roman" pitchFamily="18" charset="0"/>
              </a:rPr>
              <a:t> and insulted, the Americans </a:t>
            </a:r>
            <a:r>
              <a:rPr lang="en-US" sz="2800" b="1" i="1" dirty="0">
                <a:latin typeface="Times New Roman" pitchFamily="18" charset="0"/>
              </a:rPr>
              <a:t>refused</a:t>
            </a:r>
            <a:r>
              <a:rPr lang="en-US" sz="2800" dirty="0">
                <a:latin typeface="Times New Roman" pitchFamily="18" charset="0"/>
              </a:rPr>
              <a:t>.</a:t>
            </a:r>
          </a:p>
        </p:txBody>
      </p:sp>
    </p:spTree>
    <p:extLst>
      <p:ext uri="{BB962C8B-B14F-4D97-AF65-F5344CB8AC3E}">
        <p14:creationId xmlns:p14="http://schemas.microsoft.com/office/powerpoint/2010/main" val="420979562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9221"/>
                                        </p:tgtEl>
                                        <p:attrNameLst>
                                          <p:attrName>style.visibility</p:attrName>
                                        </p:attrNameLst>
                                      </p:cBhvr>
                                      <p:to>
                                        <p:strVal val="visible"/>
                                      </p:to>
                                    </p:set>
                                    <p:animEffect transition="in" filter="box(in)">
                                      <p:cBhvr>
                                        <p:cTn id="7" dur="500"/>
                                        <p:tgtEl>
                                          <p:spTgt spid="922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9222"/>
                                        </p:tgtEl>
                                        <p:attrNameLst>
                                          <p:attrName>style.visibility</p:attrName>
                                        </p:attrNameLst>
                                      </p:cBhvr>
                                      <p:to>
                                        <p:strVal val="visible"/>
                                      </p:to>
                                    </p:set>
                                    <p:animEffect transition="in" filter="box(in)">
                                      <p:cBhvr>
                                        <p:cTn id="12" dur="500"/>
                                        <p:tgtEl>
                                          <p:spTgt spid="922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9224"/>
                                        </p:tgtEl>
                                        <p:attrNameLst>
                                          <p:attrName>style.visibility</p:attrName>
                                        </p:attrNameLst>
                                      </p:cBhvr>
                                      <p:to>
                                        <p:strVal val="visible"/>
                                      </p:to>
                                    </p:set>
                                    <p:animEffect transition="in" filter="box(in)">
                                      <p:cBhvr>
                                        <p:cTn id="17" dur="500"/>
                                        <p:tgtEl>
                                          <p:spTgt spid="92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p:bldP spid="9222" grpId="0"/>
      <p:bldP spid="9224"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936146"/>
            <a:ext cx="2286000" cy="4893647"/>
          </a:xfrm>
          <a:prstGeom prst="rect">
            <a:avLst/>
          </a:prstGeom>
        </p:spPr>
        <p:txBody>
          <a:bodyPr wrap="square">
            <a:spAutoFit/>
          </a:bodyPr>
          <a:lstStyle/>
          <a:p>
            <a:r>
              <a:rPr lang="en-US" sz="2400" b="1" i="1" dirty="0" smtClean="0">
                <a:latin typeface="Times New Roman" pitchFamily="18" charset="0"/>
                <a:cs typeface="Times New Roman" pitchFamily="18" charset="0"/>
              </a:rPr>
              <a:t>The </a:t>
            </a:r>
            <a:r>
              <a:rPr lang="en-US" sz="2400" b="1" i="1" dirty="0">
                <a:latin typeface="Times New Roman" pitchFamily="18" charset="0"/>
                <a:cs typeface="Times New Roman" pitchFamily="18" charset="0"/>
              </a:rPr>
              <a:t>cartoon below depicts a five-headed monster, representing the Directory that ruled France in 1797, demanding payment of a bribe from the three American representatives</a:t>
            </a:r>
            <a:r>
              <a:rPr lang="en-US" sz="2400" b="1" i="1" dirty="0" smtClean="0">
                <a:latin typeface="Times New Roman" pitchFamily="18" charset="0"/>
                <a:cs typeface="Times New Roman" pitchFamily="18" charset="0"/>
              </a:rPr>
              <a:t>.</a:t>
            </a:r>
            <a:endParaRPr lang="en-US" sz="2400" b="1" dirty="0">
              <a:latin typeface="Times New Roman" pitchFamily="18" charset="0"/>
              <a:cs typeface="Times New Roman" pitchFamily="18" charset="0"/>
            </a:endParaRPr>
          </a:p>
        </p:txBody>
      </p:sp>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6526" t="4441" r="6105" b="3588"/>
          <a:stretch/>
        </p:blipFill>
        <p:spPr bwMode="auto">
          <a:xfrm>
            <a:off x="2198140" y="1337297"/>
            <a:ext cx="6951956" cy="54924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Oval Callout 7"/>
          <p:cNvSpPr/>
          <p:nvPr/>
        </p:nvSpPr>
        <p:spPr>
          <a:xfrm>
            <a:off x="1905000" y="0"/>
            <a:ext cx="2895600" cy="1981866"/>
          </a:xfrm>
          <a:prstGeom prst="wedgeEllipseCallout">
            <a:avLst>
              <a:gd name="adj1" fmla="val -5675"/>
              <a:gd name="adj2" fmla="val 76341"/>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rPr>
              <a:t>"Millions for defense, but not one cent for tribute." </a:t>
            </a:r>
            <a:endParaRPr lang="en-US" sz="2400" dirty="0">
              <a:solidFill>
                <a:schemeClr val="tx1"/>
              </a:solidFill>
              <a:latin typeface="Times New Roman" pitchFamily="18" charset="0"/>
            </a:endParaRPr>
          </a:p>
        </p:txBody>
      </p:sp>
      <p:sp>
        <p:nvSpPr>
          <p:cNvPr id="10" name="Oval Callout 9"/>
          <p:cNvSpPr/>
          <p:nvPr/>
        </p:nvSpPr>
        <p:spPr>
          <a:xfrm>
            <a:off x="1926868" y="0"/>
            <a:ext cx="2895600" cy="1981866"/>
          </a:xfrm>
          <a:prstGeom prst="wedgeEllipseCallout">
            <a:avLst>
              <a:gd name="adj1" fmla="val -24623"/>
              <a:gd name="adj2" fmla="val 71728"/>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rPr>
              <a:t>"Millions for defense, but not one cent for tribute." </a:t>
            </a:r>
            <a:endParaRPr lang="en-US" sz="2400" dirty="0">
              <a:solidFill>
                <a:schemeClr val="tx1"/>
              </a:solidFill>
              <a:latin typeface="Times New Roman" pitchFamily="18" charset="0"/>
            </a:endParaRPr>
          </a:p>
        </p:txBody>
      </p:sp>
      <p:sp>
        <p:nvSpPr>
          <p:cNvPr id="11" name="Oval Callout 10"/>
          <p:cNvSpPr/>
          <p:nvPr/>
        </p:nvSpPr>
        <p:spPr>
          <a:xfrm>
            <a:off x="1926868" y="0"/>
            <a:ext cx="2895600" cy="1981866"/>
          </a:xfrm>
          <a:prstGeom prst="wedgeEllipseCallout">
            <a:avLst>
              <a:gd name="adj1" fmla="val 17693"/>
              <a:gd name="adj2" fmla="val 70804"/>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tx1"/>
                </a:solidFill>
                <a:latin typeface="Times New Roman" pitchFamily="18" charset="0"/>
              </a:rPr>
              <a:t>"Millions for defense, but not one cent for tribute." </a:t>
            </a:r>
            <a:endParaRPr lang="en-US" sz="2400" dirty="0">
              <a:solidFill>
                <a:schemeClr val="tx1"/>
              </a:solidFill>
              <a:latin typeface="Times New Roman" pitchFamily="18" charset="0"/>
            </a:endParaRPr>
          </a:p>
        </p:txBody>
      </p:sp>
    </p:spTree>
    <p:extLst>
      <p:ext uri="{BB962C8B-B14F-4D97-AF65-F5344CB8AC3E}">
        <p14:creationId xmlns:p14="http://schemas.microsoft.com/office/powerpoint/2010/main" val="27057069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down)">
                                      <p:cBhvr>
                                        <p:cTn id="7" dur="1000"/>
                                        <p:tgtEl>
                                          <p:spTgt spid="11"/>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1000"/>
                                        <p:tgtEl>
                                          <p:spTgt spid="8"/>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1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P spid="1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3" name="Text Box 5"/>
          <p:cNvSpPr txBox="1">
            <a:spLocks noChangeArrowheads="1"/>
          </p:cNvSpPr>
          <p:nvPr/>
        </p:nvSpPr>
        <p:spPr bwMode="auto">
          <a:xfrm>
            <a:off x="0" y="1143000"/>
            <a:ext cx="14478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r">
              <a:spcBef>
                <a:spcPct val="50000"/>
              </a:spcBef>
            </a:pPr>
            <a:r>
              <a:rPr lang="en-US" sz="2800" b="1" u="sng">
                <a:latin typeface="Times New Roman" pitchFamily="18" charset="0"/>
              </a:rPr>
              <a:t>alien</a:t>
            </a:r>
            <a:r>
              <a:rPr lang="en-US" sz="2800" b="1">
                <a:latin typeface="Times New Roman" pitchFamily="18" charset="0"/>
              </a:rPr>
              <a:t> </a:t>
            </a:r>
          </a:p>
          <a:p>
            <a:pPr algn="r">
              <a:spcBef>
                <a:spcPct val="50000"/>
              </a:spcBef>
            </a:pPr>
            <a:r>
              <a:rPr lang="en-US" sz="2800" b="1" u="sng">
                <a:latin typeface="Times New Roman" pitchFamily="18" charset="0"/>
              </a:rPr>
              <a:t>sedition</a:t>
            </a:r>
          </a:p>
          <a:p>
            <a:pPr algn="r">
              <a:spcBef>
                <a:spcPct val="50000"/>
              </a:spcBef>
            </a:pPr>
            <a:r>
              <a:rPr lang="en-US" sz="2800" b="1" u="sng">
                <a:latin typeface="Times New Roman" pitchFamily="18" charset="0"/>
              </a:rPr>
              <a:t>deport</a:t>
            </a:r>
            <a:r>
              <a:rPr lang="en-US" sz="2400" b="1"/>
              <a:t> </a:t>
            </a:r>
          </a:p>
        </p:txBody>
      </p:sp>
      <p:sp>
        <p:nvSpPr>
          <p:cNvPr id="2057" name="Text Box 9"/>
          <p:cNvSpPr txBox="1">
            <a:spLocks noChangeArrowheads="1"/>
          </p:cNvSpPr>
          <p:nvPr/>
        </p:nvSpPr>
        <p:spPr bwMode="auto">
          <a:xfrm>
            <a:off x="2057400" y="3200400"/>
            <a:ext cx="609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endParaRPr lang="en-US"/>
          </a:p>
        </p:txBody>
      </p:sp>
      <p:sp>
        <p:nvSpPr>
          <p:cNvPr id="2058" name="Text Box 10"/>
          <p:cNvSpPr txBox="1">
            <a:spLocks noChangeArrowheads="1"/>
          </p:cNvSpPr>
          <p:nvPr/>
        </p:nvSpPr>
        <p:spPr bwMode="auto">
          <a:xfrm>
            <a:off x="1524000" y="1828800"/>
            <a:ext cx="7620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buFontTx/>
              <a:buChar char="-"/>
            </a:pPr>
            <a:r>
              <a:rPr lang="en-US" sz="2800">
                <a:latin typeface="Times New Roman" pitchFamily="18" charset="0"/>
              </a:rPr>
              <a:t> </a:t>
            </a:r>
            <a:r>
              <a:rPr lang="en-US" sz="2800" i="1">
                <a:latin typeface="Times New Roman" pitchFamily="18" charset="0"/>
              </a:rPr>
              <a:t>stirring up a rebellion against a government</a:t>
            </a:r>
          </a:p>
        </p:txBody>
      </p:sp>
      <p:sp>
        <p:nvSpPr>
          <p:cNvPr id="2060" name="Rectangle 12"/>
          <p:cNvSpPr>
            <a:spLocks noChangeArrowheads="1"/>
          </p:cNvSpPr>
          <p:nvPr/>
        </p:nvSpPr>
        <p:spPr bwMode="auto">
          <a:xfrm>
            <a:off x="1524000" y="1143000"/>
            <a:ext cx="1979613"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FontTx/>
              <a:buChar char="-"/>
            </a:pPr>
            <a:r>
              <a:rPr lang="en-US" sz="2800">
                <a:latin typeface="Times New Roman" pitchFamily="18" charset="0"/>
              </a:rPr>
              <a:t> </a:t>
            </a:r>
            <a:r>
              <a:rPr lang="en-US" sz="2800" i="1">
                <a:latin typeface="Times New Roman" pitchFamily="18" charset="0"/>
              </a:rPr>
              <a:t>a foreigner</a:t>
            </a:r>
          </a:p>
        </p:txBody>
      </p:sp>
      <p:sp>
        <p:nvSpPr>
          <p:cNvPr id="2061" name="Rectangle 13"/>
          <p:cNvSpPr>
            <a:spLocks noChangeArrowheads="1"/>
          </p:cNvSpPr>
          <p:nvPr/>
        </p:nvSpPr>
        <p:spPr bwMode="auto">
          <a:xfrm>
            <a:off x="1524000" y="2438400"/>
            <a:ext cx="32004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spcBef>
                <a:spcPct val="50000"/>
              </a:spcBef>
              <a:buFontTx/>
              <a:buChar char="-"/>
            </a:pPr>
            <a:r>
              <a:rPr lang="en-US" sz="2800">
                <a:latin typeface="Times New Roman" pitchFamily="18" charset="0"/>
              </a:rPr>
              <a:t> </a:t>
            </a:r>
            <a:r>
              <a:rPr lang="en-US" sz="2800" i="1">
                <a:latin typeface="Times New Roman" pitchFamily="18" charset="0"/>
              </a:rPr>
              <a:t>to expel, or kick out</a:t>
            </a:r>
          </a:p>
        </p:txBody>
      </p:sp>
      <p:sp>
        <p:nvSpPr>
          <p:cNvPr id="2062" name="Text Box 14"/>
          <p:cNvSpPr txBox="1">
            <a:spLocks noChangeArrowheads="1"/>
          </p:cNvSpPr>
          <p:nvPr/>
        </p:nvSpPr>
        <p:spPr bwMode="auto">
          <a:xfrm>
            <a:off x="0" y="0"/>
            <a:ext cx="91440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a:t>What are the definitions of the following key terms?</a:t>
            </a:r>
          </a:p>
        </p:txBody>
      </p:sp>
      <p:sp>
        <p:nvSpPr>
          <p:cNvPr id="2063" name="Text Box 15"/>
          <p:cNvSpPr txBox="1">
            <a:spLocks noChangeArrowheads="1"/>
          </p:cNvSpPr>
          <p:nvPr/>
        </p:nvSpPr>
        <p:spPr bwMode="auto">
          <a:xfrm>
            <a:off x="4724400" y="3200400"/>
            <a:ext cx="4419600" cy="13731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a:solidFill>
                  <a:schemeClr val="tx2"/>
                </a:solidFill>
              </a:rPr>
              <a:t>– </a:t>
            </a:r>
            <a:r>
              <a:rPr lang="en-US" sz="2800" i="1">
                <a:solidFill>
                  <a:schemeClr val="tx2"/>
                </a:solidFill>
                <a:latin typeface="Times New Roman" pitchFamily="18" charset="0"/>
              </a:rPr>
              <a:t>Federalist laws intended to stop Democratic-Republicans from gaining power.</a:t>
            </a:r>
          </a:p>
        </p:txBody>
      </p:sp>
      <p:sp>
        <p:nvSpPr>
          <p:cNvPr id="2064" name="Rectangle 16"/>
          <p:cNvSpPr>
            <a:spLocks noChangeArrowheads="1"/>
          </p:cNvSpPr>
          <p:nvPr/>
        </p:nvSpPr>
        <p:spPr bwMode="auto">
          <a:xfrm>
            <a:off x="0" y="3230563"/>
            <a:ext cx="4791075" cy="5191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800" b="1" u="sng">
                <a:solidFill>
                  <a:schemeClr val="tx2"/>
                </a:solidFill>
                <a:latin typeface="Times New Roman" pitchFamily="18" charset="0"/>
              </a:rPr>
              <a:t>Alien and Sedition Acts (1798)</a:t>
            </a:r>
            <a:endParaRPr lang="en-US" sz="2800">
              <a:solidFill>
                <a:schemeClr val="tx2"/>
              </a:solidFill>
              <a:latin typeface="Times New Roman" pitchFamily="18" charset="0"/>
            </a:endParaRPr>
          </a:p>
        </p:txBody>
      </p:sp>
    </p:spTree>
    <p:extLst>
      <p:ext uri="{BB962C8B-B14F-4D97-AF65-F5344CB8AC3E}">
        <p14:creationId xmlns:p14="http://schemas.microsoft.com/office/powerpoint/2010/main" val="414280844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2060"/>
                                        </p:tgtEl>
                                        <p:attrNameLst>
                                          <p:attrName>style.visibility</p:attrName>
                                        </p:attrNameLst>
                                      </p:cBhvr>
                                      <p:to>
                                        <p:strVal val="visible"/>
                                      </p:to>
                                    </p:set>
                                    <p:animEffect transition="in" filter="box(in)">
                                      <p:cBhvr>
                                        <p:cTn id="7" dur="500"/>
                                        <p:tgtEl>
                                          <p:spTgt spid="2060"/>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nodeType="clickEffect">
                                  <p:stCondLst>
                                    <p:cond delay="0"/>
                                  </p:stCondLst>
                                  <p:childTnLst>
                                    <p:set>
                                      <p:cBhvr>
                                        <p:cTn id="11" dur="1" fill="hold">
                                          <p:stCondLst>
                                            <p:cond delay="0"/>
                                          </p:stCondLst>
                                        </p:cTn>
                                        <p:tgtEl>
                                          <p:spTgt spid="2058">
                                            <p:txEl>
                                              <p:pRg st="0" end="0"/>
                                            </p:txEl>
                                          </p:spTgt>
                                        </p:tgtEl>
                                        <p:attrNameLst>
                                          <p:attrName>style.visibility</p:attrName>
                                        </p:attrNameLst>
                                      </p:cBhvr>
                                      <p:to>
                                        <p:strVal val="visible"/>
                                      </p:to>
                                    </p:set>
                                    <p:animEffect transition="in" filter="checkerboard(across)">
                                      <p:cBhvr>
                                        <p:cTn id="12" dur="500"/>
                                        <p:tgtEl>
                                          <p:spTgt spid="2058">
                                            <p:txEl>
                                              <p:pRg st="0" end="0"/>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2061"/>
                                        </p:tgtEl>
                                        <p:attrNameLst>
                                          <p:attrName>style.visibility</p:attrName>
                                        </p:attrNameLst>
                                      </p:cBhvr>
                                      <p:to>
                                        <p:strVal val="visible"/>
                                      </p:to>
                                    </p:set>
                                    <p:animEffect transition="in" filter="box(in)">
                                      <p:cBhvr>
                                        <p:cTn id="17" dur="500"/>
                                        <p:tgtEl>
                                          <p:spTgt spid="2061"/>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2063"/>
                                        </p:tgtEl>
                                        <p:attrNameLst>
                                          <p:attrName>style.visibility</p:attrName>
                                        </p:attrNameLst>
                                      </p:cBhvr>
                                      <p:to>
                                        <p:strVal val="visible"/>
                                      </p:to>
                                    </p:set>
                                    <p:animEffect transition="in" filter="box(in)">
                                      <p:cBhvr>
                                        <p:cTn id="22" dur="500"/>
                                        <p:tgtEl>
                                          <p:spTgt spid="20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60" grpId="0"/>
      <p:bldP spid="2061" grpId="0"/>
      <p:bldP spid="2063"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81" name="Oval 9"/>
          <p:cNvSpPr>
            <a:spLocks noChangeArrowheads="1"/>
          </p:cNvSpPr>
          <p:nvPr/>
        </p:nvSpPr>
        <p:spPr bwMode="auto">
          <a:xfrm>
            <a:off x="0" y="1524000"/>
            <a:ext cx="4267200" cy="30480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a:t> </a:t>
            </a:r>
            <a:r>
              <a:rPr lang="en-US" sz="2800">
                <a:latin typeface="Times New Roman" pitchFamily="18" charset="0"/>
              </a:rPr>
              <a:t>allowed the President to</a:t>
            </a:r>
          </a:p>
          <a:p>
            <a:pPr algn="ctr"/>
            <a:r>
              <a:rPr lang="en-US" sz="2800" b="1" i="1">
                <a:latin typeface="Times New Roman" pitchFamily="18" charset="0"/>
              </a:rPr>
              <a:t>deport</a:t>
            </a:r>
            <a:r>
              <a:rPr lang="en-US" sz="2800">
                <a:latin typeface="Times New Roman" pitchFamily="18" charset="0"/>
              </a:rPr>
              <a:t> any </a:t>
            </a:r>
            <a:r>
              <a:rPr lang="en-US" sz="2800" b="1" i="1">
                <a:latin typeface="Times New Roman" pitchFamily="18" charset="0"/>
              </a:rPr>
              <a:t>alien</a:t>
            </a:r>
            <a:r>
              <a:rPr lang="en-US" sz="2800">
                <a:latin typeface="Times New Roman" pitchFamily="18" charset="0"/>
              </a:rPr>
              <a:t> considered</a:t>
            </a:r>
          </a:p>
          <a:p>
            <a:pPr algn="ctr"/>
            <a:r>
              <a:rPr lang="en-US" sz="2800" b="1" i="1">
                <a:latin typeface="Times New Roman" pitchFamily="18" charset="0"/>
              </a:rPr>
              <a:t>dangerous</a:t>
            </a:r>
            <a:r>
              <a:rPr lang="en-US" sz="2800">
                <a:latin typeface="Times New Roman" pitchFamily="18" charset="0"/>
              </a:rPr>
              <a:t> to the country. </a:t>
            </a:r>
          </a:p>
        </p:txBody>
      </p:sp>
      <p:sp>
        <p:nvSpPr>
          <p:cNvPr id="3085" name="Oval 13"/>
          <p:cNvSpPr>
            <a:spLocks noChangeArrowheads="1"/>
          </p:cNvSpPr>
          <p:nvPr/>
        </p:nvSpPr>
        <p:spPr bwMode="auto">
          <a:xfrm>
            <a:off x="4495800" y="1600200"/>
            <a:ext cx="4648200" cy="29718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Times New Roman" pitchFamily="18" charset="0"/>
              </a:rPr>
              <a:t>The number of years an </a:t>
            </a:r>
          </a:p>
          <a:p>
            <a:pPr algn="ctr"/>
            <a:r>
              <a:rPr lang="en-US" sz="2800" b="1" i="1">
                <a:latin typeface="Times New Roman" pitchFamily="18" charset="0"/>
              </a:rPr>
              <a:t>alien</a:t>
            </a:r>
            <a:r>
              <a:rPr lang="en-US" sz="2800">
                <a:latin typeface="Times New Roman" pitchFamily="18" charset="0"/>
              </a:rPr>
              <a:t> had to wait to </a:t>
            </a:r>
          </a:p>
          <a:p>
            <a:pPr algn="ctr"/>
            <a:r>
              <a:rPr lang="en-US" sz="2800">
                <a:latin typeface="Times New Roman" pitchFamily="18" charset="0"/>
              </a:rPr>
              <a:t>become a U.S. </a:t>
            </a:r>
            <a:r>
              <a:rPr lang="en-US" sz="2800" b="1" i="1">
                <a:latin typeface="Times New Roman" pitchFamily="18" charset="0"/>
              </a:rPr>
              <a:t>citizen</a:t>
            </a:r>
          </a:p>
          <a:p>
            <a:pPr algn="ctr"/>
            <a:r>
              <a:rPr lang="en-US" sz="2800">
                <a:latin typeface="Times New Roman" pitchFamily="18" charset="0"/>
              </a:rPr>
              <a:t> increased from </a:t>
            </a:r>
            <a:r>
              <a:rPr lang="en-US" sz="2800" b="1" i="1">
                <a:latin typeface="Times New Roman" pitchFamily="18" charset="0"/>
              </a:rPr>
              <a:t>5</a:t>
            </a:r>
            <a:r>
              <a:rPr lang="en-US" sz="2800">
                <a:latin typeface="Times New Roman" pitchFamily="18" charset="0"/>
              </a:rPr>
              <a:t> to </a:t>
            </a:r>
          </a:p>
          <a:p>
            <a:pPr algn="ctr"/>
            <a:r>
              <a:rPr lang="en-US" sz="2800" b="1" i="1">
                <a:latin typeface="Times New Roman" pitchFamily="18" charset="0"/>
              </a:rPr>
              <a:t>14 </a:t>
            </a:r>
            <a:r>
              <a:rPr lang="en-US" sz="2800">
                <a:latin typeface="Times New Roman" pitchFamily="18" charset="0"/>
              </a:rPr>
              <a:t>years.</a:t>
            </a:r>
          </a:p>
        </p:txBody>
      </p:sp>
      <p:sp>
        <p:nvSpPr>
          <p:cNvPr id="3086" name="Line 14"/>
          <p:cNvSpPr>
            <a:spLocks noChangeShapeType="1"/>
          </p:cNvSpPr>
          <p:nvPr/>
        </p:nvSpPr>
        <p:spPr bwMode="auto">
          <a:xfrm>
            <a:off x="5638800" y="990600"/>
            <a:ext cx="6096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7" name="Line 15"/>
          <p:cNvSpPr>
            <a:spLocks noChangeShapeType="1"/>
          </p:cNvSpPr>
          <p:nvPr/>
        </p:nvSpPr>
        <p:spPr bwMode="auto">
          <a:xfrm>
            <a:off x="1981200" y="4572000"/>
            <a:ext cx="609600" cy="533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8" name="Line 16"/>
          <p:cNvSpPr>
            <a:spLocks noChangeShapeType="1"/>
          </p:cNvSpPr>
          <p:nvPr/>
        </p:nvSpPr>
        <p:spPr bwMode="auto">
          <a:xfrm flipH="1">
            <a:off x="6172200" y="4572000"/>
            <a:ext cx="685800" cy="4572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089" name="Oval 17"/>
          <p:cNvSpPr>
            <a:spLocks noChangeArrowheads="1"/>
          </p:cNvSpPr>
          <p:nvPr/>
        </p:nvSpPr>
        <p:spPr bwMode="auto">
          <a:xfrm>
            <a:off x="533400" y="4953000"/>
            <a:ext cx="8382000" cy="19050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solidFill>
                  <a:schemeClr val="bg1"/>
                </a:solidFill>
              </a:rPr>
              <a:t>These laws helped</a:t>
            </a:r>
          </a:p>
          <a:p>
            <a:pPr algn="ctr"/>
            <a:r>
              <a:rPr lang="en-US" sz="2800">
                <a:solidFill>
                  <a:schemeClr val="bg1"/>
                </a:solidFill>
              </a:rPr>
              <a:t>stop </a:t>
            </a:r>
            <a:r>
              <a:rPr lang="en-US" sz="2800" b="1" i="1">
                <a:solidFill>
                  <a:schemeClr val="bg1"/>
                </a:solidFill>
              </a:rPr>
              <a:t>immigrants</a:t>
            </a:r>
          </a:p>
          <a:p>
            <a:pPr algn="ctr"/>
            <a:r>
              <a:rPr lang="en-US" sz="2800">
                <a:solidFill>
                  <a:schemeClr val="bg1"/>
                </a:solidFill>
              </a:rPr>
              <a:t>from voting for the </a:t>
            </a:r>
          </a:p>
          <a:p>
            <a:pPr algn="ctr"/>
            <a:r>
              <a:rPr lang="en-US" sz="2800" b="1" i="1">
                <a:solidFill>
                  <a:schemeClr val="bg1"/>
                </a:solidFill>
              </a:rPr>
              <a:t>Democratic-Republicans</a:t>
            </a:r>
            <a:r>
              <a:rPr lang="en-US" sz="2800">
                <a:solidFill>
                  <a:schemeClr val="bg1"/>
                </a:solidFill>
              </a:rPr>
              <a:t>.</a:t>
            </a:r>
          </a:p>
        </p:txBody>
      </p:sp>
      <p:sp>
        <p:nvSpPr>
          <p:cNvPr id="11" name="Line 6"/>
          <p:cNvSpPr>
            <a:spLocks noChangeShapeType="1"/>
          </p:cNvSpPr>
          <p:nvPr/>
        </p:nvSpPr>
        <p:spPr bwMode="auto">
          <a:xfrm flipH="1">
            <a:off x="2971800" y="990600"/>
            <a:ext cx="609600" cy="6858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2" name="Oval 4"/>
          <p:cNvSpPr>
            <a:spLocks noChangeArrowheads="1"/>
          </p:cNvSpPr>
          <p:nvPr/>
        </p:nvSpPr>
        <p:spPr bwMode="auto">
          <a:xfrm>
            <a:off x="3124200" y="0"/>
            <a:ext cx="2667000" cy="1371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u="sng">
                <a:solidFill>
                  <a:srgbClr val="FF3300"/>
                </a:solidFill>
              </a:rPr>
              <a:t>Alien Act</a:t>
            </a:r>
          </a:p>
          <a:p>
            <a:pPr algn="ctr"/>
            <a:r>
              <a:rPr lang="en-US" sz="2800" b="1" u="sng">
                <a:solidFill>
                  <a:srgbClr val="FF3300"/>
                </a:solidFill>
              </a:rPr>
              <a:t>(1798)</a:t>
            </a:r>
          </a:p>
        </p:txBody>
      </p:sp>
    </p:spTree>
    <p:extLst>
      <p:ext uri="{BB962C8B-B14F-4D97-AF65-F5344CB8AC3E}">
        <p14:creationId xmlns:p14="http://schemas.microsoft.com/office/powerpoint/2010/main" val="37303248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ox(in)">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3086"/>
                                        </p:tgtEl>
                                        <p:attrNameLst>
                                          <p:attrName>style.visibility</p:attrName>
                                        </p:attrNameLst>
                                      </p:cBhvr>
                                      <p:to>
                                        <p:strVal val="visible"/>
                                      </p:to>
                                    </p:set>
                                    <p:animEffect transition="in" filter="blinds(horizontal)">
                                      <p:cBhvr>
                                        <p:cTn id="12" dur="500"/>
                                        <p:tgtEl>
                                          <p:spTgt spid="3086"/>
                                        </p:tgtEl>
                                      </p:cBhvr>
                                    </p:animEffect>
                                  </p:childTnLst>
                                </p:cTn>
                              </p:par>
                              <p:par>
                                <p:cTn id="13" presetID="3" presetClass="entr" presetSubtype="1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blinds(horizontal)">
                                      <p:cBhvr>
                                        <p:cTn id="15" dur="5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3" presetClass="entr" presetSubtype="10" fill="hold" grpId="0" nodeType="clickEffect">
                                  <p:stCondLst>
                                    <p:cond delay="0"/>
                                  </p:stCondLst>
                                  <p:childTnLst>
                                    <p:set>
                                      <p:cBhvr>
                                        <p:cTn id="19" dur="1" fill="hold">
                                          <p:stCondLst>
                                            <p:cond delay="0"/>
                                          </p:stCondLst>
                                        </p:cTn>
                                        <p:tgtEl>
                                          <p:spTgt spid="3081"/>
                                        </p:tgtEl>
                                        <p:attrNameLst>
                                          <p:attrName>style.visibility</p:attrName>
                                        </p:attrNameLst>
                                      </p:cBhvr>
                                      <p:to>
                                        <p:strVal val="visible"/>
                                      </p:to>
                                    </p:set>
                                    <p:animEffect transition="in" filter="blinds(horizontal)">
                                      <p:cBhvr>
                                        <p:cTn id="20" dur="500"/>
                                        <p:tgtEl>
                                          <p:spTgt spid="3081"/>
                                        </p:tgtEl>
                                      </p:cBhvr>
                                    </p:animEffect>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grpId="0" nodeType="clickEffect">
                                  <p:stCondLst>
                                    <p:cond delay="0"/>
                                  </p:stCondLst>
                                  <p:childTnLst>
                                    <p:set>
                                      <p:cBhvr>
                                        <p:cTn id="24" dur="1" fill="hold">
                                          <p:stCondLst>
                                            <p:cond delay="0"/>
                                          </p:stCondLst>
                                        </p:cTn>
                                        <p:tgtEl>
                                          <p:spTgt spid="3085"/>
                                        </p:tgtEl>
                                        <p:attrNameLst>
                                          <p:attrName>style.visibility</p:attrName>
                                        </p:attrNameLst>
                                      </p:cBhvr>
                                      <p:to>
                                        <p:strVal val="visible"/>
                                      </p:to>
                                    </p:set>
                                    <p:animEffect transition="in" filter="blinds(horizontal)">
                                      <p:cBhvr>
                                        <p:cTn id="25" dur="500"/>
                                        <p:tgtEl>
                                          <p:spTgt spid="3085"/>
                                        </p:tgtEl>
                                      </p:cBhvr>
                                    </p:animEffect>
                                  </p:childTnLst>
                                </p:cTn>
                              </p:par>
                            </p:childTnLst>
                          </p:cTn>
                        </p:par>
                      </p:childTnLst>
                    </p:cTn>
                  </p:par>
                  <p:par>
                    <p:cTn id="26" fill="hold">
                      <p:stCondLst>
                        <p:cond delay="indefinite"/>
                      </p:stCondLst>
                      <p:childTnLst>
                        <p:par>
                          <p:cTn id="27" fill="hold">
                            <p:stCondLst>
                              <p:cond delay="0"/>
                            </p:stCondLst>
                            <p:childTnLst>
                              <p:par>
                                <p:cTn id="28" presetID="3" presetClass="entr" presetSubtype="10" fill="hold" grpId="0" nodeType="clickEffect">
                                  <p:stCondLst>
                                    <p:cond delay="0"/>
                                  </p:stCondLst>
                                  <p:childTnLst>
                                    <p:set>
                                      <p:cBhvr>
                                        <p:cTn id="29" dur="1" fill="hold">
                                          <p:stCondLst>
                                            <p:cond delay="0"/>
                                          </p:stCondLst>
                                        </p:cTn>
                                        <p:tgtEl>
                                          <p:spTgt spid="3087"/>
                                        </p:tgtEl>
                                        <p:attrNameLst>
                                          <p:attrName>style.visibility</p:attrName>
                                        </p:attrNameLst>
                                      </p:cBhvr>
                                      <p:to>
                                        <p:strVal val="visible"/>
                                      </p:to>
                                    </p:set>
                                    <p:animEffect transition="in" filter="blinds(horizontal)">
                                      <p:cBhvr>
                                        <p:cTn id="30" dur="500"/>
                                        <p:tgtEl>
                                          <p:spTgt spid="3087"/>
                                        </p:tgtEl>
                                      </p:cBhvr>
                                    </p:animEffect>
                                  </p:childTnLst>
                                </p:cTn>
                              </p:par>
                              <p:par>
                                <p:cTn id="31" presetID="3" presetClass="entr" presetSubtype="10" fill="hold" grpId="0" nodeType="withEffect">
                                  <p:stCondLst>
                                    <p:cond delay="0"/>
                                  </p:stCondLst>
                                  <p:childTnLst>
                                    <p:set>
                                      <p:cBhvr>
                                        <p:cTn id="32" dur="1" fill="hold">
                                          <p:stCondLst>
                                            <p:cond delay="0"/>
                                          </p:stCondLst>
                                        </p:cTn>
                                        <p:tgtEl>
                                          <p:spTgt spid="3088"/>
                                        </p:tgtEl>
                                        <p:attrNameLst>
                                          <p:attrName>style.visibility</p:attrName>
                                        </p:attrNameLst>
                                      </p:cBhvr>
                                      <p:to>
                                        <p:strVal val="visible"/>
                                      </p:to>
                                    </p:set>
                                    <p:animEffect transition="in" filter="blinds(horizontal)">
                                      <p:cBhvr>
                                        <p:cTn id="33" dur="500"/>
                                        <p:tgtEl>
                                          <p:spTgt spid="3088"/>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grpId="0" nodeType="clickEffect">
                                  <p:stCondLst>
                                    <p:cond delay="0"/>
                                  </p:stCondLst>
                                  <p:childTnLst>
                                    <p:set>
                                      <p:cBhvr>
                                        <p:cTn id="37" dur="1" fill="hold">
                                          <p:stCondLst>
                                            <p:cond delay="0"/>
                                          </p:stCondLst>
                                        </p:cTn>
                                        <p:tgtEl>
                                          <p:spTgt spid="3089"/>
                                        </p:tgtEl>
                                        <p:attrNameLst>
                                          <p:attrName>style.visibility</p:attrName>
                                        </p:attrNameLst>
                                      </p:cBhvr>
                                      <p:to>
                                        <p:strVal val="visible"/>
                                      </p:to>
                                    </p:set>
                                    <p:animEffect transition="in" filter="blinds(horizontal)">
                                      <p:cBhvr>
                                        <p:cTn id="38"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81" grpId="0" animBg="1"/>
      <p:bldP spid="3085" grpId="0" animBg="1"/>
      <p:bldP spid="3086" grpId="0" animBg="1"/>
      <p:bldP spid="3087" grpId="0" animBg="1"/>
      <p:bldP spid="3088" grpId="0" animBg="1"/>
      <p:bldP spid="3089" grpId="0" animBg="1"/>
      <p:bldP spid="11" grpId="0" animBg="1"/>
      <p:bldP spid="12" grpId="0" animBg="1"/>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1" name="Oval 5"/>
          <p:cNvSpPr>
            <a:spLocks noChangeArrowheads="1"/>
          </p:cNvSpPr>
          <p:nvPr/>
        </p:nvSpPr>
        <p:spPr bwMode="auto">
          <a:xfrm>
            <a:off x="0" y="2133600"/>
            <a:ext cx="4800600" cy="2133600"/>
          </a:xfrm>
          <a:prstGeom prst="ellipse">
            <a:avLst/>
          </a:prstGeom>
          <a:solidFill>
            <a:srgbClr val="FFFF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latin typeface="Times New Roman" pitchFamily="18" charset="0"/>
              </a:rPr>
              <a:t>Anyone found </a:t>
            </a:r>
          </a:p>
          <a:p>
            <a:pPr algn="ctr"/>
            <a:r>
              <a:rPr lang="en-US" sz="2800">
                <a:latin typeface="Times New Roman" pitchFamily="18" charset="0"/>
              </a:rPr>
              <a:t>guilty of </a:t>
            </a:r>
            <a:r>
              <a:rPr lang="en-US" sz="2800" b="1" i="1">
                <a:latin typeface="Times New Roman" pitchFamily="18" charset="0"/>
              </a:rPr>
              <a:t>sedition</a:t>
            </a:r>
          </a:p>
          <a:p>
            <a:pPr algn="ctr"/>
            <a:r>
              <a:rPr lang="en-US" sz="2800">
                <a:latin typeface="Times New Roman" pitchFamily="18" charset="0"/>
              </a:rPr>
              <a:t>could be </a:t>
            </a:r>
            <a:r>
              <a:rPr lang="en-US" sz="2800" b="1" i="1">
                <a:latin typeface="Times New Roman" pitchFamily="18" charset="0"/>
              </a:rPr>
              <a:t>fined</a:t>
            </a:r>
          </a:p>
          <a:p>
            <a:pPr algn="ctr"/>
            <a:r>
              <a:rPr lang="en-US" sz="2800">
                <a:latin typeface="Times New Roman" pitchFamily="18" charset="0"/>
              </a:rPr>
              <a:t>and sent to </a:t>
            </a:r>
            <a:r>
              <a:rPr lang="en-US" sz="2800" b="1" i="1">
                <a:latin typeface="Times New Roman" pitchFamily="18" charset="0"/>
              </a:rPr>
              <a:t>prison</a:t>
            </a:r>
            <a:r>
              <a:rPr lang="en-US" sz="2800">
                <a:latin typeface="Times New Roman" pitchFamily="18" charset="0"/>
              </a:rPr>
              <a:t>.</a:t>
            </a:r>
          </a:p>
        </p:txBody>
      </p:sp>
      <p:sp>
        <p:nvSpPr>
          <p:cNvPr id="4108" name="Oval 12"/>
          <p:cNvSpPr>
            <a:spLocks noChangeArrowheads="1"/>
          </p:cNvSpPr>
          <p:nvPr/>
        </p:nvSpPr>
        <p:spPr bwMode="auto">
          <a:xfrm>
            <a:off x="990600" y="5181600"/>
            <a:ext cx="5334000" cy="1676400"/>
          </a:xfrm>
          <a:prstGeom prst="ellipse">
            <a:avLst/>
          </a:prstGeom>
          <a:solidFill>
            <a:srgbClr val="FF33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a:solidFill>
                  <a:schemeClr val="bg1"/>
                </a:solidFill>
              </a:rPr>
              <a:t>The law was aimed</a:t>
            </a:r>
          </a:p>
          <a:p>
            <a:pPr algn="ctr"/>
            <a:r>
              <a:rPr lang="en-US" sz="2800">
                <a:solidFill>
                  <a:schemeClr val="bg1"/>
                </a:solidFill>
              </a:rPr>
              <a:t>at</a:t>
            </a:r>
            <a:r>
              <a:rPr lang="en-US" sz="2800" b="1">
                <a:solidFill>
                  <a:schemeClr val="bg1"/>
                </a:solidFill>
              </a:rPr>
              <a:t> </a:t>
            </a:r>
            <a:r>
              <a:rPr lang="en-US" sz="2800" b="1" i="1">
                <a:solidFill>
                  <a:schemeClr val="bg1"/>
                </a:solidFill>
              </a:rPr>
              <a:t>Democratic-Republican</a:t>
            </a:r>
          </a:p>
          <a:p>
            <a:pPr algn="ctr"/>
            <a:r>
              <a:rPr lang="en-US" sz="2800" b="1" i="1">
                <a:solidFill>
                  <a:schemeClr val="bg1"/>
                </a:solidFill>
              </a:rPr>
              <a:t>newspapers</a:t>
            </a:r>
            <a:r>
              <a:rPr lang="en-US" sz="2800" b="1">
                <a:solidFill>
                  <a:schemeClr val="bg1"/>
                </a:solidFill>
              </a:rPr>
              <a:t>.</a:t>
            </a:r>
          </a:p>
        </p:txBody>
      </p:sp>
      <p:sp>
        <p:nvSpPr>
          <p:cNvPr id="4110" name="Line 14"/>
          <p:cNvSpPr>
            <a:spLocks noChangeShapeType="1"/>
          </p:cNvSpPr>
          <p:nvPr/>
        </p:nvSpPr>
        <p:spPr bwMode="auto">
          <a:xfrm flipH="1">
            <a:off x="2667000" y="1219200"/>
            <a:ext cx="106680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11" name="Line 15"/>
          <p:cNvSpPr>
            <a:spLocks noChangeShapeType="1"/>
          </p:cNvSpPr>
          <p:nvPr/>
        </p:nvSpPr>
        <p:spPr bwMode="auto">
          <a:xfrm>
            <a:off x="2438400" y="4267200"/>
            <a:ext cx="990600" cy="914400"/>
          </a:xfrm>
          <a:prstGeom prst="line">
            <a:avLst/>
          </a:prstGeom>
          <a:noFill/>
          <a:ln w="57150">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24599" y="3133344"/>
            <a:ext cx="3960891" cy="3733800"/>
          </a:xfrm>
          <a:prstGeom prst="rect">
            <a:avLst/>
          </a:prstGeom>
        </p:spPr>
      </p:pic>
      <p:sp>
        <p:nvSpPr>
          <p:cNvPr id="3" name="Oval Callout 2"/>
          <p:cNvSpPr/>
          <p:nvPr/>
        </p:nvSpPr>
        <p:spPr>
          <a:xfrm>
            <a:off x="4648200" y="1371600"/>
            <a:ext cx="2209800" cy="1524000"/>
          </a:xfrm>
          <a:prstGeom prst="wedgeEllipseCallout">
            <a:avLst>
              <a:gd name="adj1" fmla="val 37171"/>
              <a:gd name="adj2" fmla="val 94362"/>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err="1" smtClean="0">
                <a:solidFill>
                  <a:schemeClr val="tx1"/>
                </a:solidFill>
                <a:latin typeface="Times New Roman" pitchFamily="18" charset="0"/>
                <a:cs typeface="Times New Roman" pitchFamily="18" charset="0"/>
              </a:rPr>
              <a:t>Yo</a:t>
            </a:r>
            <a:r>
              <a:rPr lang="en-US" sz="2800" b="1" dirty="0" smtClean="0">
                <a:solidFill>
                  <a:schemeClr val="tx1"/>
                </a:solidFill>
                <a:latin typeface="Times New Roman" pitchFamily="18" charset="0"/>
                <a:cs typeface="Times New Roman" pitchFamily="18" charset="0"/>
              </a:rPr>
              <a:t>, that’s </a:t>
            </a:r>
            <a:r>
              <a:rPr lang="en-US" sz="2800" b="1" dirty="0" err="1" smtClean="0">
                <a:solidFill>
                  <a:schemeClr val="tx1"/>
                </a:solidFill>
                <a:latin typeface="Times New Roman" pitchFamily="18" charset="0"/>
                <a:cs typeface="Times New Roman" pitchFamily="18" charset="0"/>
              </a:rPr>
              <a:t>wack</a:t>
            </a:r>
            <a:r>
              <a:rPr lang="en-US" sz="2800" b="1" dirty="0" smtClean="0">
                <a:solidFill>
                  <a:schemeClr val="tx1"/>
                </a:solidFill>
                <a:latin typeface="Times New Roman" pitchFamily="18" charset="0"/>
                <a:cs typeface="Times New Roman" pitchFamily="18" charset="0"/>
              </a:rPr>
              <a:t>!</a:t>
            </a:r>
            <a:endParaRPr lang="en-US" sz="2800" b="1" dirty="0">
              <a:solidFill>
                <a:schemeClr val="tx1"/>
              </a:solidFill>
              <a:latin typeface="Times New Roman" pitchFamily="18" charset="0"/>
              <a:cs typeface="Times New Roman" pitchFamily="18" charset="0"/>
            </a:endParaRPr>
          </a:p>
        </p:txBody>
      </p:sp>
      <p:sp>
        <p:nvSpPr>
          <p:cNvPr id="11" name="Oval Callout 10"/>
          <p:cNvSpPr/>
          <p:nvPr/>
        </p:nvSpPr>
        <p:spPr>
          <a:xfrm>
            <a:off x="6934200" y="749808"/>
            <a:ext cx="2209800" cy="1524000"/>
          </a:xfrm>
          <a:prstGeom prst="wedgeEllipseCallout">
            <a:avLst>
              <a:gd name="adj1" fmla="val -10829"/>
              <a:gd name="adj2" fmla="val 103962"/>
            </a:avLst>
          </a:prstGeom>
          <a:solidFill>
            <a:srgbClr val="FFFFCC"/>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smtClean="0">
                <a:solidFill>
                  <a:schemeClr val="tx1"/>
                </a:solidFill>
                <a:latin typeface="Times New Roman" pitchFamily="18" charset="0"/>
                <a:cs typeface="Times New Roman" pitchFamily="18" charset="0"/>
              </a:rPr>
              <a:t>And illegal, too!</a:t>
            </a:r>
            <a:endParaRPr lang="en-US" sz="2800" b="1" dirty="0">
              <a:solidFill>
                <a:schemeClr val="tx1"/>
              </a:solidFill>
              <a:latin typeface="Times New Roman" pitchFamily="18" charset="0"/>
              <a:cs typeface="Times New Roman" pitchFamily="18" charset="0"/>
            </a:endParaRPr>
          </a:p>
        </p:txBody>
      </p:sp>
      <p:sp>
        <p:nvSpPr>
          <p:cNvPr id="12" name="Oval 4"/>
          <p:cNvSpPr>
            <a:spLocks noChangeArrowheads="1"/>
          </p:cNvSpPr>
          <p:nvPr/>
        </p:nvSpPr>
        <p:spPr bwMode="auto">
          <a:xfrm>
            <a:off x="3124200" y="0"/>
            <a:ext cx="2667000" cy="1371600"/>
          </a:xfrm>
          <a:prstGeom prst="ellipse">
            <a:avLst/>
          </a:prstGeom>
          <a:solidFill>
            <a:schemeClr val="bg1"/>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2800" b="1" u="sng">
                <a:solidFill>
                  <a:srgbClr val="FF3300"/>
                </a:solidFill>
              </a:rPr>
              <a:t>Sedition Act</a:t>
            </a:r>
          </a:p>
          <a:p>
            <a:pPr algn="ctr"/>
            <a:r>
              <a:rPr lang="en-US" sz="2800" b="1" u="sng">
                <a:solidFill>
                  <a:srgbClr val="FF3300"/>
                </a:solidFill>
              </a:rPr>
              <a:t>(1798)</a:t>
            </a:r>
          </a:p>
        </p:txBody>
      </p:sp>
    </p:spTree>
    <p:extLst>
      <p:ext uri="{BB962C8B-B14F-4D97-AF65-F5344CB8AC3E}">
        <p14:creationId xmlns:p14="http://schemas.microsoft.com/office/powerpoint/2010/main" val="308823337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linds(horizontal)">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4110"/>
                                        </p:tgtEl>
                                        <p:attrNameLst>
                                          <p:attrName>style.visibility</p:attrName>
                                        </p:attrNameLst>
                                      </p:cBhvr>
                                      <p:to>
                                        <p:strVal val="visible"/>
                                      </p:to>
                                    </p:set>
                                    <p:animEffect transition="in" filter="blinds(horizontal)">
                                      <p:cBhvr>
                                        <p:cTn id="12" dur="500"/>
                                        <p:tgtEl>
                                          <p:spTgt spid="41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blinds(horizontal)">
                                      <p:cBhvr>
                                        <p:cTn id="17" dur="500"/>
                                        <p:tgtEl>
                                          <p:spTgt spid="4101"/>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grpId="0" nodeType="clickEffect">
                                  <p:stCondLst>
                                    <p:cond delay="0"/>
                                  </p:stCondLst>
                                  <p:childTnLst>
                                    <p:set>
                                      <p:cBhvr>
                                        <p:cTn id="21" dur="1" fill="hold">
                                          <p:stCondLst>
                                            <p:cond delay="0"/>
                                          </p:stCondLst>
                                        </p:cTn>
                                        <p:tgtEl>
                                          <p:spTgt spid="4111"/>
                                        </p:tgtEl>
                                        <p:attrNameLst>
                                          <p:attrName>style.visibility</p:attrName>
                                        </p:attrNameLst>
                                      </p:cBhvr>
                                      <p:to>
                                        <p:strVal val="visible"/>
                                      </p:to>
                                    </p:set>
                                    <p:animEffect transition="in" filter="blinds(horizontal)">
                                      <p:cBhvr>
                                        <p:cTn id="22" dur="500"/>
                                        <p:tgtEl>
                                          <p:spTgt spid="4111"/>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grpId="0" nodeType="clickEffect">
                                  <p:stCondLst>
                                    <p:cond delay="0"/>
                                  </p:stCondLst>
                                  <p:childTnLst>
                                    <p:set>
                                      <p:cBhvr>
                                        <p:cTn id="26" dur="1" fill="hold">
                                          <p:stCondLst>
                                            <p:cond delay="0"/>
                                          </p:stCondLst>
                                        </p:cTn>
                                        <p:tgtEl>
                                          <p:spTgt spid="4108"/>
                                        </p:tgtEl>
                                        <p:attrNameLst>
                                          <p:attrName>style.visibility</p:attrName>
                                        </p:attrNameLst>
                                      </p:cBhvr>
                                      <p:to>
                                        <p:strVal val="visible"/>
                                      </p:to>
                                    </p:set>
                                    <p:animEffect transition="in" filter="blinds(horizontal)">
                                      <p:cBhvr>
                                        <p:cTn id="27" dur="500"/>
                                        <p:tgtEl>
                                          <p:spTgt spid="410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2"/>
                                        </p:tgtEl>
                                        <p:attrNameLst>
                                          <p:attrName>style.visibility</p:attrName>
                                        </p:attrNameLst>
                                      </p:cBhvr>
                                      <p:to>
                                        <p:strVal val="visible"/>
                                      </p:to>
                                    </p:set>
                                    <p:animEffect transition="in" filter="dissolve">
                                      <p:cBhvr>
                                        <p:cTn id="32" dur="500"/>
                                        <p:tgtEl>
                                          <p:spTgt spid="2"/>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3"/>
                                        </p:tgtEl>
                                        <p:attrNameLst>
                                          <p:attrName>style.visibility</p:attrName>
                                        </p:attrNameLst>
                                      </p:cBhvr>
                                      <p:to>
                                        <p:strVal val="visible"/>
                                      </p:to>
                                    </p:set>
                                    <p:animEffect transition="in" filter="wipe(down)">
                                      <p:cBhvr>
                                        <p:cTn id="37" dur="500"/>
                                        <p:tgtEl>
                                          <p:spTgt spid="3"/>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down)">
                                      <p:cBhvr>
                                        <p:cTn id="4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01" grpId="0" animBg="1"/>
      <p:bldP spid="4108" grpId="0" animBg="1"/>
      <p:bldP spid="4110" grpId="0" animBg="1"/>
      <p:bldP spid="4111" grpId="0" animBg="1"/>
      <p:bldP spid="3" grpId="0" animBg="1"/>
      <p:bldP spid="11" grpId="0" animBg="1"/>
      <p:bldP spid="12" grpId="0" animBg="1"/>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0" y="0"/>
            <a:ext cx="9144000" cy="762000"/>
          </a:xfrm>
        </p:spPr>
        <p:txBody>
          <a:bodyPr/>
          <a:lstStyle/>
          <a:p>
            <a:r>
              <a:rPr lang="en-US" sz="2800" b="1" u="sng"/>
              <a:t>Kentucky and Virginia Resolutions</a:t>
            </a:r>
            <a:r>
              <a:rPr lang="en-US" sz="4800"/>
              <a:t> </a:t>
            </a:r>
          </a:p>
        </p:txBody>
      </p:sp>
      <p:sp>
        <p:nvSpPr>
          <p:cNvPr id="5125" name="Text Box 5"/>
          <p:cNvSpPr txBox="1">
            <a:spLocks noChangeArrowheads="1"/>
          </p:cNvSpPr>
          <p:nvPr/>
        </p:nvSpPr>
        <p:spPr bwMode="auto">
          <a:xfrm>
            <a:off x="457200" y="6248400"/>
            <a:ext cx="83058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US" sz="2800" dirty="0" smtClean="0">
                <a:hlinkClick r:id="rId3"/>
              </a:rPr>
              <a:t>Video Summary (4:47)</a:t>
            </a:r>
            <a:endParaRPr lang="en-US" sz="2800" dirty="0"/>
          </a:p>
        </p:txBody>
      </p:sp>
      <p:sp>
        <p:nvSpPr>
          <p:cNvPr id="5126" name="Rectangle 6"/>
          <p:cNvSpPr>
            <a:spLocks noChangeArrowheads="1"/>
          </p:cNvSpPr>
          <p:nvPr/>
        </p:nvSpPr>
        <p:spPr bwMode="auto">
          <a:xfrm>
            <a:off x="0" y="1143000"/>
            <a:ext cx="8899525"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20000"/>
              </a:spcBef>
              <a:buFontTx/>
              <a:buChar char="•"/>
            </a:pPr>
            <a:r>
              <a:rPr lang="en-US" sz="2800">
                <a:latin typeface="Times New Roman" pitchFamily="18" charset="0"/>
              </a:rPr>
              <a:t> Thomas </a:t>
            </a:r>
            <a:r>
              <a:rPr lang="en-US" sz="2800" b="1" i="1">
                <a:latin typeface="Times New Roman" pitchFamily="18" charset="0"/>
              </a:rPr>
              <a:t>Jefferson</a:t>
            </a:r>
            <a:r>
              <a:rPr lang="en-US" sz="2800">
                <a:latin typeface="Times New Roman" pitchFamily="18" charset="0"/>
              </a:rPr>
              <a:t> claimed that the Alien and Sedition Acts were </a:t>
            </a:r>
            <a:r>
              <a:rPr lang="en-US" sz="2800" b="1" i="1">
                <a:latin typeface="Times New Roman" pitchFamily="18" charset="0"/>
              </a:rPr>
              <a:t>unconstitutional</a:t>
            </a:r>
            <a:r>
              <a:rPr lang="en-US" sz="2800">
                <a:latin typeface="Times New Roman" pitchFamily="18" charset="0"/>
              </a:rPr>
              <a:t>.</a:t>
            </a:r>
          </a:p>
        </p:txBody>
      </p:sp>
      <p:sp>
        <p:nvSpPr>
          <p:cNvPr id="5127" name="Rectangle 7"/>
          <p:cNvSpPr>
            <a:spLocks noChangeArrowheads="1"/>
          </p:cNvSpPr>
          <p:nvPr/>
        </p:nvSpPr>
        <p:spPr bwMode="auto">
          <a:xfrm>
            <a:off x="0" y="2286000"/>
            <a:ext cx="9144000" cy="1244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nSpc>
                <a:spcPct val="90000"/>
              </a:lnSpc>
              <a:spcBef>
                <a:spcPct val="20000"/>
              </a:spcBef>
              <a:buFontTx/>
              <a:buChar char="•"/>
            </a:pPr>
            <a:r>
              <a:rPr lang="en-US" sz="2800">
                <a:latin typeface="Times New Roman" pitchFamily="18" charset="0"/>
              </a:rPr>
              <a:t> </a:t>
            </a:r>
            <a:r>
              <a:rPr lang="en-US" sz="2800" b="1" i="1">
                <a:latin typeface="Times New Roman" pitchFamily="18" charset="0"/>
              </a:rPr>
              <a:t>KY</a:t>
            </a:r>
            <a:r>
              <a:rPr lang="en-US" sz="2800">
                <a:latin typeface="Times New Roman" pitchFamily="18" charset="0"/>
              </a:rPr>
              <a:t> and </a:t>
            </a:r>
            <a:r>
              <a:rPr lang="en-US" sz="2800" b="1" i="1">
                <a:latin typeface="Times New Roman" pitchFamily="18" charset="0"/>
              </a:rPr>
              <a:t>VA</a:t>
            </a:r>
            <a:r>
              <a:rPr lang="en-US" sz="2800">
                <a:latin typeface="Times New Roman" pitchFamily="18" charset="0"/>
              </a:rPr>
              <a:t> claimed that states had the right to </a:t>
            </a:r>
            <a:r>
              <a:rPr lang="en-US" sz="2800" b="1" i="1">
                <a:latin typeface="Times New Roman" pitchFamily="18" charset="0"/>
              </a:rPr>
              <a:t>nullify</a:t>
            </a:r>
            <a:r>
              <a:rPr lang="en-US" sz="2800">
                <a:latin typeface="Times New Roman" pitchFamily="18" charset="0"/>
              </a:rPr>
              <a:t> any </a:t>
            </a:r>
            <a:r>
              <a:rPr lang="en-US" sz="2800" b="1" i="1">
                <a:latin typeface="Times New Roman" pitchFamily="18" charset="0"/>
              </a:rPr>
              <a:t>federal</a:t>
            </a:r>
            <a:r>
              <a:rPr lang="en-US" sz="2800">
                <a:latin typeface="Times New Roman" pitchFamily="18" charset="0"/>
              </a:rPr>
              <a:t> law they believed to be </a:t>
            </a:r>
            <a:r>
              <a:rPr lang="en-US" sz="2800" b="1" i="1">
                <a:latin typeface="Times New Roman" pitchFamily="18" charset="0"/>
              </a:rPr>
              <a:t>unconstitutional</a:t>
            </a:r>
            <a:r>
              <a:rPr lang="en-US" sz="2800">
                <a:latin typeface="Times New Roman" pitchFamily="18" charset="0"/>
              </a:rPr>
              <a:t>. (</a:t>
            </a:r>
            <a:r>
              <a:rPr lang="en-US" sz="2800" b="1" i="1">
                <a:latin typeface="Times New Roman" pitchFamily="18" charset="0"/>
              </a:rPr>
              <a:t>state’s rights</a:t>
            </a:r>
            <a:r>
              <a:rPr lang="en-US" sz="2800">
                <a:latin typeface="Times New Roman" pitchFamily="18" charset="0"/>
              </a:rPr>
              <a:t>)</a:t>
            </a:r>
          </a:p>
        </p:txBody>
      </p:sp>
      <p:sp>
        <p:nvSpPr>
          <p:cNvPr id="5128" name="Rectangle 8"/>
          <p:cNvSpPr>
            <a:spLocks noChangeArrowheads="1"/>
          </p:cNvSpPr>
          <p:nvPr/>
        </p:nvSpPr>
        <p:spPr bwMode="auto">
          <a:xfrm>
            <a:off x="0" y="4648200"/>
            <a:ext cx="9144000" cy="946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buFontTx/>
              <a:buChar char="•"/>
            </a:pPr>
            <a:r>
              <a:rPr lang="en-US" sz="2800">
                <a:latin typeface="Times New Roman" pitchFamily="18" charset="0"/>
              </a:rPr>
              <a:t> The </a:t>
            </a:r>
            <a:r>
              <a:rPr lang="en-US" sz="2800" b="1" i="1">
                <a:latin typeface="Times New Roman" pitchFamily="18" charset="0"/>
              </a:rPr>
              <a:t>Federalists</a:t>
            </a:r>
            <a:r>
              <a:rPr lang="en-US" sz="2800">
                <a:latin typeface="Times New Roman" pitchFamily="18" charset="0"/>
              </a:rPr>
              <a:t> believed that only the </a:t>
            </a:r>
            <a:r>
              <a:rPr lang="en-US" sz="2800" b="1" i="1">
                <a:latin typeface="Times New Roman" pitchFamily="18" charset="0"/>
              </a:rPr>
              <a:t>Supreme Court</a:t>
            </a:r>
            <a:r>
              <a:rPr lang="en-US" sz="2800">
                <a:latin typeface="Times New Roman" pitchFamily="18" charset="0"/>
              </a:rPr>
              <a:t> could declare a law </a:t>
            </a:r>
            <a:r>
              <a:rPr lang="en-US" sz="2800" b="1" i="1">
                <a:latin typeface="Times New Roman" pitchFamily="18" charset="0"/>
              </a:rPr>
              <a:t>unconstitutional</a:t>
            </a:r>
            <a:r>
              <a:rPr lang="en-US" sz="2800">
                <a:latin typeface="Times New Roman" pitchFamily="18" charset="0"/>
              </a:rPr>
              <a:t>.</a:t>
            </a:r>
          </a:p>
        </p:txBody>
      </p:sp>
      <p:sp>
        <p:nvSpPr>
          <p:cNvPr id="5130" name="Text Box 10"/>
          <p:cNvSpPr txBox="1">
            <a:spLocks noChangeArrowheads="1"/>
          </p:cNvSpPr>
          <p:nvPr/>
        </p:nvSpPr>
        <p:spPr bwMode="auto">
          <a:xfrm>
            <a:off x="0" y="3733800"/>
            <a:ext cx="16002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b="1" u="sng">
                <a:latin typeface="Times New Roman" pitchFamily="18" charset="0"/>
              </a:rPr>
              <a:t>Nullify</a:t>
            </a:r>
            <a:r>
              <a:rPr lang="en-US" sz="2800" b="1">
                <a:latin typeface="Times New Roman" pitchFamily="18" charset="0"/>
              </a:rPr>
              <a:t> -</a:t>
            </a:r>
            <a:r>
              <a:rPr lang="en-US"/>
              <a:t> </a:t>
            </a:r>
          </a:p>
        </p:txBody>
      </p:sp>
      <p:sp>
        <p:nvSpPr>
          <p:cNvPr id="5131" name="Text Box 11"/>
          <p:cNvSpPr txBox="1">
            <a:spLocks noChangeArrowheads="1"/>
          </p:cNvSpPr>
          <p:nvPr/>
        </p:nvSpPr>
        <p:spPr bwMode="auto">
          <a:xfrm>
            <a:off x="1447800" y="3733800"/>
            <a:ext cx="2133600" cy="5191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spcBef>
                <a:spcPct val="50000"/>
              </a:spcBef>
            </a:pPr>
            <a:r>
              <a:rPr lang="en-US" sz="2800">
                <a:latin typeface="Times New Roman" pitchFamily="18" charset="0"/>
              </a:rPr>
              <a:t>to </a:t>
            </a:r>
            <a:r>
              <a:rPr lang="en-US" sz="2800" b="1" i="1">
                <a:latin typeface="Times New Roman" pitchFamily="18" charset="0"/>
              </a:rPr>
              <a:t>cancel</a:t>
            </a:r>
          </a:p>
        </p:txBody>
      </p:sp>
    </p:spTree>
    <p:extLst>
      <p:ext uri="{BB962C8B-B14F-4D97-AF65-F5344CB8AC3E}">
        <p14:creationId xmlns:p14="http://schemas.microsoft.com/office/powerpoint/2010/main" val="19452829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5126"/>
                                        </p:tgtEl>
                                        <p:attrNameLst>
                                          <p:attrName>style.visibility</p:attrName>
                                        </p:attrNameLst>
                                      </p:cBhvr>
                                      <p:to>
                                        <p:strVal val="visible"/>
                                      </p:to>
                                    </p:set>
                                    <p:animEffect transition="in" filter="box(in)">
                                      <p:cBhvr>
                                        <p:cTn id="7" dur="500"/>
                                        <p:tgtEl>
                                          <p:spTgt spid="512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5127"/>
                                        </p:tgtEl>
                                        <p:attrNameLst>
                                          <p:attrName>style.visibility</p:attrName>
                                        </p:attrNameLst>
                                      </p:cBhvr>
                                      <p:to>
                                        <p:strVal val="visible"/>
                                      </p:to>
                                    </p:set>
                                    <p:animEffect transition="in" filter="box(in)">
                                      <p:cBhvr>
                                        <p:cTn id="12" dur="500"/>
                                        <p:tgtEl>
                                          <p:spTgt spid="5127"/>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5130"/>
                                        </p:tgtEl>
                                        <p:attrNameLst>
                                          <p:attrName>style.visibility</p:attrName>
                                        </p:attrNameLst>
                                      </p:cBhvr>
                                      <p:to>
                                        <p:strVal val="visible"/>
                                      </p:to>
                                    </p:set>
                                    <p:animEffect transition="in" filter="box(in)">
                                      <p:cBhvr>
                                        <p:cTn id="17" dur="500"/>
                                        <p:tgtEl>
                                          <p:spTgt spid="5130"/>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5131"/>
                                        </p:tgtEl>
                                        <p:attrNameLst>
                                          <p:attrName>style.visibility</p:attrName>
                                        </p:attrNameLst>
                                      </p:cBhvr>
                                      <p:to>
                                        <p:strVal val="visible"/>
                                      </p:to>
                                    </p:set>
                                    <p:animEffect transition="in" filter="box(in)">
                                      <p:cBhvr>
                                        <p:cTn id="22" dur="500"/>
                                        <p:tgtEl>
                                          <p:spTgt spid="5131"/>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4" presetClass="entr" presetSubtype="16" fill="hold" grpId="0" nodeType="clickEffect">
                                  <p:stCondLst>
                                    <p:cond delay="0"/>
                                  </p:stCondLst>
                                  <p:childTnLst>
                                    <p:set>
                                      <p:cBhvr>
                                        <p:cTn id="26" dur="1" fill="hold">
                                          <p:stCondLst>
                                            <p:cond delay="0"/>
                                          </p:stCondLst>
                                        </p:cTn>
                                        <p:tgtEl>
                                          <p:spTgt spid="5128"/>
                                        </p:tgtEl>
                                        <p:attrNameLst>
                                          <p:attrName>style.visibility</p:attrName>
                                        </p:attrNameLst>
                                      </p:cBhvr>
                                      <p:to>
                                        <p:strVal val="visible"/>
                                      </p:to>
                                    </p:set>
                                    <p:animEffect transition="in" filter="box(in)">
                                      <p:cBhvr>
                                        <p:cTn id="27" dur="500"/>
                                        <p:tgtEl>
                                          <p:spTgt spid="5128"/>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5125"/>
                                        </p:tgtEl>
                                        <p:attrNameLst>
                                          <p:attrName>style.visibility</p:attrName>
                                        </p:attrNameLst>
                                      </p:cBhvr>
                                      <p:to>
                                        <p:strVal val="visible"/>
                                      </p:to>
                                    </p:set>
                                    <p:animEffect transition="in" filter="box(in)">
                                      <p:cBhvr>
                                        <p:cTn id="32" dur="500"/>
                                        <p:tgtEl>
                                          <p:spTgt spid="51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p:bldP spid="5126" grpId="0"/>
      <p:bldP spid="5127" grpId="0"/>
      <p:bldP spid="5128" grpId="0"/>
      <p:bldP spid="5130" grpId="0"/>
      <p:bldP spid="513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 Judiciary</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Judiciary Act of 1789:  created a FEDERAL court system:  three tier</a:t>
            </a:r>
          </a:p>
          <a:p>
            <a:r>
              <a:rPr lang="en-US" dirty="0" smtClean="0"/>
              <a:t>Supreme Court…Circuit Courts…District Courts</a:t>
            </a:r>
          </a:p>
          <a:p>
            <a:r>
              <a:rPr lang="en-US" dirty="0" smtClean="0"/>
              <a:t>Judges appointed by President, approved by Senate</a:t>
            </a:r>
          </a:p>
          <a:p>
            <a:r>
              <a:rPr lang="en-US" dirty="0"/>
              <a:t>'Gentlemen: I have always been persuaded that the stability and success of the national government, and consequently the happiness of the people of the United States, would depend, in a considerable degree, on the interpretation of its laws.</a:t>
            </a:r>
          </a:p>
        </p:txBody>
      </p:sp>
    </p:spTree>
    <p:extLst>
      <p:ext uri="{BB962C8B-B14F-4D97-AF65-F5344CB8AC3E}">
        <p14:creationId xmlns:p14="http://schemas.microsoft.com/office/powerpoint/2010/main" val="311602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American Expectations</a:t>
            </a:r>
            <a:endParaRPr lang="en-US" dirty="0"/>
          </a:p>
        </p:txBody>
      </p:sp>
      <p:sp>
        <p:nvSpPr>
          <p:cNvPr id="3" name="Content Placeholder 2"/>
          <p:cNvSpPr>
            <a:spLocks noGrp="1"/>
          </p:cNvSpPr>
          <p:nvPr>
            <p:ph idx="1"/>
          </p:nvPr>
        </p:nvSpPr>
        <p:spPr/>
        <p:txBody>
          <a:bodyPr>
            <a:normAutofit fontScale="92500" lnSpcReduction="20000"/>
          </a:bodyPr>
          <a:lstStyle/>
          <a:p>
            <a:r>
              <a:rPr lang="en-US" dirty="0" smtClean="0"/>
              <a:t>High expectations</a:t>
            </a:r>
          </a:p>
          <a:p>
            <a:r>
              <a:rPr lang="en-US" dirty="0" smtClean="0"/>
              <a:t>Improved trade…strong economy</a:t>
            </a:r>
          </a:p>
          <a:p>
            <a:r>
              <a:rPr lang="en-US" dirty="0" smtClean="0"/>
              <a:t>Limited government yet government protection</a:t>
            </a:r>
          </a:p>
          <a:p>
            <a:r>
              <a:rPr lang="en-US" dirty="0" smtClean="0"/>
              <a:t>Issue:  How to become ONE…UNITED???</a:t>
            </a:r>
          </a:p>
          <a:p>
            <a:r>
              <a:rPr lang="en-US" dirty="0" smtClean="0"/>
              <a:t>United States already diverse interest….farmers, merchants, manufacturers</a:t>
            </a:r>
          </a:p>
          <a:p>
            <a:r>
              <a:rPr lang="en-US" dirty="0" smtClean="0"/>
              <a:t>Each wanted government protection BUT AS IT BEST SUITED THEM</a:t>
            </a:r>
            <a:endParaRPr lang="en-US" dirty="0"/>
          </a:p>
        </p:txBody>
      </p:sp>
    </p:spTree>
    <p:extLst>
      <p:ext uri="{BB962C8B-B14F-4D97-AF65-F5344CB8AC3E}">
        <p14:creationId xmlns:p14="http://schemas.microsoft.com/office/powerpoint/2010/main" val="40737245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anim calcmode="lin" valueType="num">
                                      <p:cBhvr additive="base">
                                        <p:cTn id="19"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2" end="2"/>
                                            </p:txEl>
                                          </p:spTgt>
                                        </p:tgtEl>
                                        <p:attrNameLst>
                                          <p:attrName>style.visibility</p:attrName>
                                        </p:attrNameLst>
                                      </p:cBhvr>
                                      <p:to>
                                        <p:strVal val="visible"/>
                                      </p:to>
                                    </p:set>
                                    <p:anim calcmode="lin" valueType="num">
                                      <p:cBhvr additive="base">
                                        <p:cTn id="25"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3" end="3"/>
                                            </p:txEl>
                                          </p:spTgt>
                                        </p:tgtEl>
                                        <p:attrNameLst>
                                          <p:attrName>style.visibility</p:attrName>
                                        </p:attrNameLst>
                                      </p:cBhvr>
                                      <p:to>
                                        <p:strVal val="visible"/>
                                      </p:to>
                                    </p:set>
                                    <p:anim calcmode="lin" valueType="num">
                                      <p:cBhvr additive="base">
                                        <p:cTn id="3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4" end="4"/>
                                            </p:txEl>
                                          </p:spTgt>
                                        </p:tgtEl>
                                        <p:attrNameLst>
                                          <p:attrName>style.visibility</p:attrName>
                                        </p:attrNameLst>
                                      </p:cBhvr>
                                      <p:to>
                                        <p:strVal val="visible"/>
                                      </p:to>
                                    </p:set>
                                    <p:anim calcmode="lin" valueType="num">
                                      <p:cBhvr additive="base">
                                        <p:cTn id="3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additive="base">
                                        <p:cTn id="4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NEW YORK CITY:  A SYMBOL</a:t>
            </a:r>
            <a:endParaRPr lang="en-US" dirty="0"/>
          </a:p>
        </p:txBody>
      </p:sp>
      <p:sp>
        <p:nvSpPr>
          <p:cNvPr id="3" name="Content Placeholder 2"/>
          <p:cNvSpPr>
            <a:spLocks noGrp="1"/>
          </p:cNvSpPr>
          <p:nvPr>
            <p:ph idx="1"/>
          </p:nvPr>
        </p:nvSpPr>
        <p:spPr/>
        <p:txBody>
          <a:bodyPr/>
          <a:lstStyle/>
          <a:p>
            <a:pPr marL="402336" lvl="1" indent="0">
              <a:buNone/>
            </a:pPr>
            <a:r>
              <a:rPr lang="en-US" dirty="0" smtClean="0"/>
              <a:t>New York City:  first capital of US</a:t>
            </a:r>
          </a:p>
          <a:p>
            <a:pPr marL="402336" lvl="1" indent="0">
              <a:buNone/>
            </a:pPr>
            <a:r>
              <a:rPr lang="en-US" dirty="0" smtClean="0"/>
              <a:t>“Spirit of the Nation”:  growth, strong economy, sense of energy, up and moving</a:t>
            </a:r>
          </a:p>
          <a:p>
            <a:pPr marL="402336" lvl="1" indent="0">
              <a:buNone/>
            </a:pPr>
            <a:r>
              <a:rPr lang="en-US" dirty="0" smtClean="0"/>
              <a:t>1792:  Wall Street:  agreement signed:  foundation for New York Stock Exchange…another image</a:t>
            </a:r>
          </a:p>
          <a:p>
            <a:pPr marL="402336" lvl="1" indent="0">
              <a:buNone/>
            </a:pPr>
            <a:r>
              <a:rPr lang="en-US" dirty="0" smtClean="0"/>
              <a:t>New York City:  potential of a new nation</a:t>
            </a:r>
            <a:endParaRPr lang="en-US"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0400" y="5105400"/>
            <a:ext cx="3257550" cy="1960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0800000" flipV="1">
            <a:off x="6457950" y="5237901"/>
            <a:ext cx="1615152" cy="13152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90344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additive="base">
                                        <p:cTn id="1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19" presetID="2" presetClass="entr" presetSubtype="4"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additive="base">
                                        <p:cTn id="2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23" presetID="2" presetClass="entr" presetSubtype="4"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098"/>
                                        </p:tgtEl>
                                        <p:attrNameLst>
                                          <p:attrName>style.visibility</p:attrName>
                                        </p:attrNameLst>
                                      </p:cBhvr>
                                      <p:to>
                                        <p:strVal val="visible"/>
                                      </p:to>
                                    </p:set>
                                    <p:anim calcmode="lin" valueType="num">
                                      <p:cBhvr additive="base">
                                        <p:cTn id="31" dur="500" fill="hold"/>
                                        <p:tgtEl>
                                          <p:spTgt spid="4098"/>
                                        </p:tgtEl>
                                        <p:attrNameLst>
                                          <p:attrName>ppt_x</p:attrName>
                                        </p:attrNameLst>
                                      </p:cBhvr>
                                      <p:tavLst>
                                        <p:tav tm="0">
                                          <p:val>
                                            <p:strVal val="#ppt_x"/>
                                          </p:val>
                                        </p:tav>
                                        <p:tav tm="100000">
                                          <p:val>
                                            <p:strVal val="#ppt_x"/>
                                          </p:val>
                                        </p:tav>
                                      </p:tavLst>
                                    </p:anim>
                                    <p:anim calcmode="lin" valueType="num">
                                      <p:cBhvr additive="base">
                                        <p:cTn id="32"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4099"/>
                                        </p:tgtEl>
                                        <p:attrNameLst>
                                          <p:attrName>style.visibility</p:attrName>
                                        </p:attrNameLst>
                                      </p:cBhvr>
                                      <p:to>
                                        <p:strVal val="visible"/>
                                      </p:to>
                                    </p:set>
                                    <p:animEffect transition="in" filter="fade">
                                      <p:cBhvr>
                                        <p:cTn id="37" dur="1000"/>
                                        <p:tgtEl>
                                          <p:spTgt spid="4099"/>
                                        </p:tgtEl>
                                      </p:cBhvr>
                                    </p:animEffect>
                                    <p:anim calcmode="lin" valueType="num">
                                      <p:cBhvr>
                                        <p:cTn id="38" dur="1000" fill="hold"/>
                                        <p:tgtEl>
                                          <p:spTgt spid="4099"/>
                                        </p:tgtEl>
                                        <p:attrNameLst>
                                          <p:attrName>ppt_x</p:attrName>
                                        </p:attrNameLst>
                                      </p:cBhvr>
                                      <p:tavLst>
                                        <p:tav tm="0">
                                          <p:val>
                                            <p:strVal val="#ppt_x"/>
                                          </p:val>
                                        </p:tav>
                                        <p:tav tm="100000">
                                          <p:val>
                                            <p:strVal val="#ppt_x"/>
                                          </p:val>
                                        </p:tav>
                                      </p:tavLst>
                                    </p:anim>
                                    <p:anim calcmode="lin" valueType="num">
                                      <p:cBhvr>
                                        <p:cTn id="39" dur="1000" fill="hold"/>
                                        <p:tgtEl>
                                          <p:spTgt spid="409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Solstice">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oncourse">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font script="Geor" typeface="Sylfaen"/>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60000"/>
                <a:satMod val="355000"/>
              </a:schemeClr>
            </a:gs>
            <a:gs pos="40000">
              <a:schemeClr val="phClr">
                <a:tint val="85000"/>
                <a:satMod val="320000"/>
              </a:schemeClr>
            </a:gs>
            <a:gs pos="100000">
              <a:schemeClr val="phClr">
                <a:shade val="55000"/>
                <a:satMod val="300000"/>
              </a:schemeClr>
            </a:gs>
          </a:gsLst>
          <a:path path="circle">
            <a:fillToRect l="-24500" t="-20000" r="124500" b="120000"/>
          </a:path>
        </a:gradFill>
        <a:blipFill>
          <a:blip xmlns:r="http://schemas.openxmlformats.org/officeDocument/2006/relationships" r:embed="rId1">
            <a:duotone>
              <a:schemeClr val="phClr">
                <a:shade val="9000"/>
                <a:satMod val="300000"/>
              </a:schemeClr>
              <a:schemeClr val="phClr">
                <a:tint val="90000"/>
                <a:satMod val="225000"/>
              </a:schemeClr>
            </a:duotone>
          </a:blip>
          <a:tile tx="0" ty="0" sx="90000" sy="90000" flip="xy" algn="tl"/>
        </a:blipFill>
      </a:bgFillStyleLst>
    </a:fmtScheme>
  </a:themeElements>
  <a:objectDefaults/>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Solstice</Template>
  <TotalTime>277</TotalTime>
  <Words>4076</Words>
  <Application>Microsoft Office PowerPoint</Application>
  <PresentationFormat>On-screen Show (4:3)</PresentationFormat>
  <Paragraphs>491</Paragraphs>
  <Slides>69</Slides>
  <Notes>6</Notes>
  <HiddenSlides>0</HiddenSlides>
  <MMClips>1</MMClips>
  <ScaleCrop>false</ScaleCrop>
  <HeadingPairs>
    <vt:vector size="4" baseType="variant">
      <vt:variant>
        <vt:lpstr>Theme</vt:lpstr>
      </vt:variant>
      <vt:variant>
        <vt:i4>4</vt:i4>
      </vt:variant>
      <vt:variant>
        <vt:lpstr>Slide Titles</vt:lpstr>
      </vt:variant>
      <vt:variant>
        <vt:i4>69</vt:i4>
      </vt:variant>
    </vt:vector>
  </HeadingPairs>
  <TitlesOfParts>
    <vt:vector size="73" baseType="lpstr">
      <vt:lpstr>Solstice</vt:lpstr>
      <vt:lpstr>Default Design</vt:lpstr>
      <vt:lpstr>1_Default Design</vt:lpstr>
      <vt:lpstr>2_Default Design</vt:lpstr>
      <vt:lpstr>Launching a New Nation </vt:lpstr>
      <vt:lpstr>Section 1:  Washington Leads A New Nation</vt:lpstr>
      <vt:lpstr>The First Lady</vt:lpstr>
      <vt:lpstr>Republican Motherhood</vt:lpstr>
      <vt:lpstr>Picture Republican Motherhood</vt:lpstr>
      <vt:lpstr>Organizing the Government</vt:lpstr>
      <vt:lpstr>Federal Judiciary</vt:lpstr>
      <vt:lpstr>American Expectations</vt:lpstr>
      <vt:lpstr>NEW YORK CITY:  A SYMBOL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2:  Hamilton and National Finances</vt:lpstr>
      <vt:lpstr>Finances</vt:lpstr>
      <vt:lpstr>Jefferson Opposes Hamilton</vt:lpstr>
      <vt:lpstr>A National Bank</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Section 3:  Challenges for the New Nation</vt:lpstr>
      <vt:lpstr>The French Question</vt:lpstr>
      <vt:lpstr>Jay’s Treaty</vt:lpstr>
      <vt:lpstr>Pinckney’s Treaty</vt:lpstr>
      <vt:lpstr>Conflict in the Northwest Territory</vt:lpstr>
      <vt:lpstr>The Whiskey Rebellion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Washington Says Farewell</vt:lpstr>
      <vt:lpstr>John Adam’s Presidency</vt:lpstr>
      <vt:lpstr>President Adams and the XYZ Affair</vt:lpstr>
      <vt:lpstr>Leaning toward war…or NOT</vt:lpstr>
      <vt:lpstr>Alien and Sedition Acts</vt:lpstr>
      <vt:lpstr>PowerPoint Presentation</vt:lpstr>
      <vt:lpstr>PowerPoint Presentation</vt:lpstr>
      <vt:lpstr>PowerPoint Presentation</vt:lpstr>
      <vt:lpstr>PowerPoint Presentation</vt:lpstr>
      <vt:lpstr>PowerPoint Presentation</vt:lpstr>
      <vt:lpstr>PowerPoint Presentation</vt:lpstr>
      <vt:lpstr>Kentucky and Virginia Resolutions </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Launching a New Nation</dc:title>
  <dc:creator>Nancy Hequembourg</dc:creator>
  <cp:lastModifiedBy>Nancy Hequembourg</cp:lastModifiedBy>
  <cp:revision>30</cp:revision>
  <dcterms:created xsi:type="dcterms:W3CDTF">2015-03-24T22:49:43Z</dcterms:created>
  <dcterms:modified xsi:type="dcterms:W3CDTF">2015-04-15T16:33:44Z</dcterms:modified>
</cp:coreProperties>
</file>