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5"/>
  </p:notesMasterIdLst>
  <p:handoutMasterIdLst>
    <p:handoutMasterId r:id="rId26"/>
  </p:handoutMasterIdLst>
  <p:sldIdLst>
    <p:sldId id="256" r:id="rId3"/>
    <p:sldId id="257" r:id="rId4"/>
    <p:sldId id="258" r:id="rId5"/>
    <p:sldId id="259" r:id="rId6"/>
    <p:sldId id="260" r:id="rId7"/>
    <p:sldId id="261" r:id="rId8"/>
    <p:sldId id="262" r:id="rId9"/>
    <p:sldId id="264" r:id="rId10"/>
    <p:sldId id="266" r:id="rId11"/>
    <p:sldId id="265" r:id="rId12"/>
    <p:sldId id="269" r:id="rId13"/>
    <p:sldId id="263" r:id="rId14"/>
    <p:sldId id="267" r:id="rId15"/>
    <p:sldId id="268" r:id="rId16"/>
    <p:sldId id="270" r:id="rId17"/>
    <p:sldId id="271" r:id="rId18"/>
    <p:sldId id="272" r:id="rId19"/>
    <p:sldId id="273" r:id="rId20"/>
    <p:sldId id="274" r:id="rId21"/>
    <p:sldId id="275" r:id="rId22"/>
    <p:sldId id="276" r:id="rId23"/>
    <p:sldId id="277" r:id="rId24"/>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p:cViewPr>
        <p:scale>
          <a:sx n="39" d="100"/>
          <a:sy n="39" d="100"/>
        </p:scale>
        <p:origin x="24" y="540"/>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8FCA9C-FF92-4024-BDEC-A6D3B663DC09}" type="datetimeFigureOut">
              <a:rPr lang="en-US"/>
              <a:t>12/6/2017</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2AB877-E7B1-4681-847E-D0918612832B}" type="datetimeFigureOut">
              <a:rPr lang="en-US"/>
              <a:t>12/6/2017</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12/6/2017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12/6/2017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12/6/2017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t>12/6/2017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t>12/6/2017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t>12/6/2017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t>12/6/2017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12/6/2017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12/6/2017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12/6/2017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en-US"/>
              <a:pPr/>
              <a:t>12/6/2017</a:t>
            </a:fld>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latin typeface="Lemondrop" panose="020B0505040000020004" pitchFamily="34" charset="0"/>
              </a:rPr>
              <a:t>Where in the World</a:t>
            </a:r>
            <a:endParaRPr lang="en-US" sz="5400" dirty="0">
              <a:latin typeface="Lemondrop" panose="020B0505040000020004" pitchFamily="34" charset="0"/>
            </a:endParaRPr>
          </a:p>
        </p:txBody>
      </p:sp>
      <p:sp>
        <p:nvSpPr>
          <p:cNvPr id="3" name="Subtitle 2"/>
          <p:cNvSpPr>
            <a:spLocks noGrp="1"/>
          </p:cNvSpPr>
          <p:nvPr>
            <p:ph type="subTitle" idx="1"/>
          </p:nvPr>
        </p:nvSpPr>
        <p:spPr/>
        <p:txBody>
          <a:bodyPr>
            <a:normAutofit/>
          </a:bodyPr>
          <a:lstStyle/>
          <a:p>
            <a:pPr algn="ctr"/>
            <a:r>
              <a:rPr lang="en-US" sz="2800" b="1" dirty="0" smtClean="0"/>
              <a:t>North American Physical Features</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647974"/>
          </a:xfrm>
          <a:prstGeom prst="rect">
            <a:avLst/>
          </a:prstGeom>
          <a:noFill/>
        </p:spPr>
        <p:txBody>
          <a:bodyPr wrap="square" rtlCol="0">
            <a:spAutoFit/>
          </a:bodyPr>
          <a:lstStyle/>
          <a:p>
            <a:r>
              <a:rPr lang="en-US" sz="32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4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am located between the islands                          of northern Canada and Greenland</a:t>
            </a:r>
          </a:p>
          <a:p>
            <a:pPr marL="457200" indent="-457200">
              <a:buFont typeface="Wingdings" panose="05000000000000000000" pitchFamily="2" charset="2"/>
              <a:buChar char="v"/>
            </a:pPr>
            <a:endParaRPr lang="en-US" sz="11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For most of the year, people cannot travel            on my waters because they are covered              with ice and numerous large icebergs</a:t>
            </a:r>
          </a:p>
          <a:p>
            <a:pPr marL="457200" indent="-457200">
              <a:buFont typeface="Wingdings" panose="05000000000000000000" pitchFamily="2" charset="2"/>
              <a:buChar char="v"/>
            </a:pPr>
            <a:endParaRPr lang="en-US" sz="11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My waters are home to many animals,                  including Beluga whales, walruses,                       narwhals, and several species of seals. </a:t>
            </a:r>
          </a:p>
          <a:p>
            <a:pPr marL="457200" indent="-457200">
              <a:buFont typeface="Wingdings" panose="05000000000000000000" pitchFamily="2" charset="2"/>
              <a:buChar char="v"/>
            </a:pPr>
            <a:endParaRPr lang="en-US" sz="11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A few Inuit tribes live along my shores                         and are the only ones who fish in                                 my dangerous waters</a:t>
            </a:r>
          </a:p>
          <a:p>
            <a:endParaRPr lang="en-US" sz="1100" b="1" dirty="0" smtClean="0">
              <a:latin typeface="Champagne &amp; Limousines" panose="020B0502020202020204" pitchFamily="34" charset="0"/>
              <a:ea typeface="Champagne &amp; Limousines" panose="020B0502020202020204" pitchFamily="34" charset="0"/>
            </a:endParaRPr>
          </a:p>
          <a:p>
            <a:r>
              <a:rPr lang="en-US" sz="2800" b="1" dirty="0" smtClean="0">
                <a:latin typeface="Champagne &amp; Limousines" panose="020B0502020202020204" pitchFamily="34" charset="0"/>
                <a:ea typeface="Champagne &amp; Limousines" panose="020B0502020202020204" pitchFamily="34" charset="0"/>
              </a:rPr>
              <a:t>WHERE IN THE WORLD IS GEOFFREY?</a:t>
            </a:r>
            <a:endParaRPr lang="en-US" sz="2800" b="1" dirty="0"/>
          </a:p>
        </p:txBody>
      </p:sp>
      <p:pic>
        <p:nvPicPr>
          <p:cNvPr id="5" name="Picture 4"/>
          <p:cNvPicPr>
            <a:picLocks noChangeAspect="1"/>
          </p:cNvPicPr>
          <p:nvPr/>
        </p:nvPicPr>
        <p:blipFill rotWithShape="1">
          <a:blip r:embed="rId2"/>
          <a:srcRect l="2353" r="5883"/>
          <a:stretch/>
        </p:blipFill>
        <p:spPr>
          <a:xfrm>
            <a:off x="6090647" y="3829666"/>
            <a:ext cx="5822039" cy="2643554"/>
          </a:xfrm>
          <a:prstGeom prst="rect">
            <a:avLst/>
          </a:prstGeom>
        </p:spPr>
      </p:pic>
      <p:pic>
        <p:nvPicPr>
          <p:cNvPr id="6" name="Picture 5"/>
          <p:cNvPicPr>
            <a:picLocks noChangeAspect="1"/>
          </p:cNvPicPr>
          <p:nvPr/>
        </p:nvPicPr>
        <p:blipFill>
          <a:blip r:embed="rId3"/>
          <a:stretch>
            <a:fillRect/>
          </a:stretch>
        </p:blipFill>
        <p:spPr>
          <a:xfrm>
            <a:off x="7334601" y="427311"/>
            <a:ext cx="4578085" cy="3049076"/>
          </a:xfrm>
          <a:prstGeom prst="rect">
            <a:avLst/>
          </a:prstGeom>
        </p:spPr>
      </p:pic>
    </p:spTree>
    <p:extLst>
      <p:ext uri="{BB962C8B-B14F-4D97-AF65-F5344CB8AC3E}">
        <p14:creationId xmlns:p14="http://schemas.microsoft.com/office/powerpoint/2010/main" val="327543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543800" cy="6555641"/>
          </a:xfrm>
          <a:prstGeom prst="rect">
            <a:avLst/>
          </a:prstGeom>
          <a:noFill/>
        </p:spPr>
        <p:txBody>
          <a:bodyPr wrap="square" rtlCol="0">
            <a:spAutoFit/>
          </a:bodyPr>
          <a:lstStyle/>
          <a:p>
            <a:r>
              <a:rPr lang="en-US" sz="27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6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dirty="0" smtClean="0">
                <a:latin typeface="Champagne &amp; Limousines" panose="020B0502020202020204" pitchFamily="34" charset="0"/>
                <a:ea typeface="Champagne &amp; Limousines" panose="020B0502020202020204" pitchFamily="34" charset="0"/>
              </a:rPr>
              <a:t>I am the oldest mountain chain in North America, forming around 480 millions years ago </a:t>
            </a:r>
          </a:p>
          <a:p>
            <a:pPr marL="457200" indent="-457200">
              <a:buFont typeface="Wingdings" panose="05000000000000000000" pitchFamily="2" charset="2"/>
              <a:buChar char="v"/>
            </a:pPr>
            <a:endParaRPr lang="en-US" sz="16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dirty="0" smtClean="0">
                <a:latin typeface="Champagne &amp; Limousines" panose="020B0502020202020204" pitchFamily="34" charset="0"/>
                <a:ea typeface="Champagne &amp; Limousines" panose="020B0502020202020204" pitchFamily="34" charset="0"/>
              </a:rPr>
              <a:t>I am located in the eastern part of the US,            spreading southwest from Canada into Alabama. </a:t>
            </a:r>
          </a:p>
          <a:p>
            <a:pPr marL="457200" indent="-457200">
              <a:buFont typeface="Wingdings" panose="05000000000000000000" pitchFamily="2" charset="2"/>
              <a:buChar char="v"/>
            </a:pPr>
            <a:endParaRPr lang="en-US" sz="16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dirty="0">
                <a:latin typeface="Champagne &amp; Limousines" panose="020B0502020202020204" pitchFamily="34" charset="0"/>
                <a:ea typeface="Champagne &amp; Limousines" panose="020B0502020202020204" pitchFamily="34" charset="0"/>
              </a:rPr>
              <a:t>My highest peak is Mount Mitchell, which is </a:t>
            </a:r>
            <a:r>
              <a:rPr lang="en-US" sz="2700" b="1" dirty="0" smtClean="0">
                <a:latin typeface="Champagne &amp; Limousines" panose="020B0502020202020204" pitchFamily="34" charset="0"/>
                <a:ea typeface="Champagne &amp; Limousines" panose="020B0502020202020204" pitchFamily="34" charset="0"/>
              </a:rPr>
              <a:t>              also </a:t>
            </a:r>
            <a:r>
              <a:rPr lang="en-US" sz="2700" b="1" dirty="0">
                <a:latin typeface="Champagne &amp; Limousines" panose="020B0502020202020204" pitchFamily="34" charset="0"/>
                <a:ea typeface="Champagne &amp; Limousines" panose="020B0502020202020204" pitchFamily="34" charset="0"/>
              </a:rPr>
              <a:t>the highest point east of the Mississippi River</a:t>
            </a:r>
            <a:endParaRPr lang="en-US" sz="27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6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dirty="0" smtClean="0">
                <a:latin typeface="Champagne &amp; Limousines" panose="020B0502020202020204" pitchFamily="34" charset="0"/>
                <a:ea typeface="Champagne &amp; Limousines" panose="020B0502020202020204" pitchFamily="34" charset="0"/>
              </a:rPr>
              <a:t>I contain large deposits of coal, petroleum,             and natural gas</a:t>
            </a:r>
          </a:p>
          <a:p>
            <a:pPr marL="457200" indent="-457200">
              <a:buFont typeface="Wingdings" panose="05000000000000000000" pitchFamily="2" charset="2"/>
              <a:buChar char="v"/>
            </a:pPr>
            <a:endParaRPr lang="en-US" sz="16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dirty="0" smtClean="0">
                <a:latin typeface="Champagne &amp; Limousines" panose="020B0502020202020204" pitchFamily="34" charset="0"/>
                <a:ea typeface="Champagne &amp; Limousines" panose="020B0502020202020204" pitchFamily="34" charset="0"/>
              </a:rPr>
              <a:t>I am home to 8 national forests and 6 major national parks, and am a popular destination for hikers.  </a:t>
            </a:r>
          </a:p>
          <a:p>
            <a:endParaRPr lang="en-US" sz="1600" b="1" dirty="0" smtClean="0">
              <a:latin typeface="Champagne &amp; Limousines" panose="020B0502020202020204" pitchFamily="34" charset="0"/>
              <a:ea typeface="Champagne &amp; Limousines" panose="020B0502020202020204" pitchFamily="34" charset="0"/>
            </a:endParaRPr>
          </a:p>
          <a:p>
            <a:r>
              <a:rPr lang="en-US" sz="2700" b="1" dirty="0" smtClean="0">
                <a:latin typeface="Champagne &amp; Limousines" panose="020B0502020202020204" pitchFamily="34" charset="0"/>
                <a:ea typeface="Champagne &amp; Limousines" panose="020B0502020202020204" pitchFamily="34" charset="0"/>
              </a:rPr>
              <a:t>WHERE IN THE WORLD IS GEOFFREY?</a:t>
            </a:r>
            <a:endParaRPr lang="en-US" sz="2700" b="1" dirty="0"/>
          </a:p>
        </p:txBody>
      </p:sp>
      <p:pic>
        <p:nvPicPr>
          <p:cNvPr id="2" name="Picture 1"/>
          <p:cNvPicPr>
            <a:picLocks noChangeAspect="1"/>
          </p:cNvPicPr>
          <p:nvPr/>
        </p:nvPicPr>
        <p:blipFill>
          <a:blip r:embed="rId2"/>
          <a:stretch>
            <a:fillRect/>
          </a:stretch>
        </p:blipFill>
        <p:spPr>
          <a:xfrm>
            <a:off x="7770812" y="304800"/>
            <a:ext cx="4171950" cy="2781300"/>
          </a:xfrm>
          <a:prstGeom prst="rect">
            <a:avLst/>
          </a:prstGeom>
        </p:spPr>
      </p:pic>
      <p:pic>
        <p:nvPicPr>
          <p:cNvPr id="4" name="Picture 3"/>
          <p:cNvPicPr>
            <a:picLocks noChangeAspect="1"/>
          </p:cNvPicPr>
          <p:nvPr/>
        </p:nvPicPr>
        <p:blipFill>
          <a:blip r:embed="rId3"/>
          <a:stretch>
            <a:fillRect/>
          </a:stretch>
        </p:blipFill>
        <p:spPr>
          <a:xfrm>
            <a:off x="7923212" y="3505200"/>
            <a:ext cx="3906328" cy="2919412"/>
          </a:xfrm>
          <a:prstGeom prst="rect">
            <a:avLst/>
          </a:prstGeom>
        </p:spPr>
      </p:pic>
    </p:spTree>
    <p:extLst>
      <p:ext uri="{BB962C8B-B14F-4D97-AF65-F5344CB8AC3E}">
        <p14:creationId xmlns:p14="http://schemas.microsoft.com/office/powerpoint/2010/main" val="132284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401753"/>
          </a:xfrm>
          <a:prstGeom prst="rect">
            <a:avLst/>
          </a:prstGeom>
          <a:noFill/>
        </p:spPr>
        <p:txBody>
          <a:bodyPr wrap="square" rtlCol="0">
            <a:spAutoFit/>
          </a:bodyPr>
          <a:lstStyle/>
          <a:p>
            <a:r>
              <a:rPr lang="en-US" sz="32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4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connect the Great Lakes to the                             Atlantic Ocean and am an important                       waterway for shipping goods. </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was discovered by Jacques Cartier in 1534 during his search for the Northwest Passage</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Canals have been constructed around my rapids to make my waters more easy to navigate</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am an important source for hydroelectric power, and the </a:t>
            </a:r>
            <a:r>
              <a:rPr lang="en-US" sz="2800" b="1" dirty="0" err="1" smtClean="0">
                <a:latin typeface="Champagne &amp; Limousines" panose="020B0502020202020204" pitchFamily="34" charset="0"/>
                <a:ea typeface="Champagne &amp; Limousines" panose="020B0502020202020204" pitchFamily="34" charset="0"/>
              </a:rPr>
              <a:t>Beauharnois</a:t>
            </a:r>
            <a:r>
              <a:rPr lang="en-US" sz="2800" b="1" dirty="0" smtClean="0">
                <a:latin typeface="Champagne &amp; Limousines" panose="020B0502020202020204" pitchFamily="34" charset="0"/>
                <a:ea typeface="Champagne &amp; Limousines" panose="020B0502020202020204" pitchFamily="34" charset="0"/>
              </a:rPr>
              <a:t> Power Plant near Montreal is one of the largest in the world</a:t>
            </a:r>
          </a:p>
          <a:p>
            <a:pPr marL="457200" indent="-457200">
              <a:buFont typeface="Wingdings" panose="05000000000000000000" pitchFamily="2" charset="2"/>
              <a:buChar char="v"/>
            </a:pPr>
            <a:endParaRPr lang="en-US" sz="1400" b="1" dirty="0" smtClean="0">
              <a:latin typeface="Champagne &amp; Limousines" panose="020B0502020202020204" pitchFamily="34" charset="0"/>
              <a:ea typeface="Champagne &amp; Limousines" panose="020B0502020202020204" pitchFamily="34" charset="0"/>
            </a:endParaRPr>
          </a:p>
          <a:p>
            <a:r>
              <a:rPr lang="en-US" sz="2800" b="1" dirty="0" smtClean="0">
                <a:latin typeface="Champagne &amp; Limousines" panose="020B0502020202020204" pitchFamily="34" charset="0"/>
                <a:ea typeface="Champagne &amp; Limousines" panose="020B0502020202020204" pitchFamily="34" charset="0"/>
              </a:rPr>
              <a:t>WHERE IN THE WORLD IS GEOFFREY?</a:t>
            </a:r>
            <a:endParaRPr lang="en-US" sz="2800" b="1" dirty="0"/>
          </a:p>
        </p:txBody>
      </p:sp>
      <p:pic>
        <p:nvPicPr>
          <p:cNvPr id="2" name="Picture 1"/>
          <p:cNvPicPr>
            <a:picLocks noChangeAspect="1"/>
          </p:cNvPicPr>
          <p:nvPr/>
        </p:nvPicPr>
        <p:blipFill>
          <a:blip r:embed="rId2"/>
          <a:stretch>
            <a:fillRect/>
          </a:stretch>
        </p:blipFill>
        <p:spPr>
          <a:xfrm>
            <a:off x="7799387" y="3886200"/>
            <a:ext cx="4286250" cy="2743200"/>
          </a:xfrm>
          <a:prstGeom prst="rect">
            <a:avLst/>
          </a:prstGeom>
        </p:spPr>
      </p:pic>
      <p:pic>
        <p:nvPicPr>
          <p:cNvPr id="1030" name="Picture 6" descr="Image result for st lawrence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505" y="228600"/>
            <a:ext cx="461145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72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771084"/>
          </a:xfrm>
          <a:prstGeom prst="rect">
            <a:avLst/>
          </a:prstGeom>
          <a:noFill/>
        </p:spPr>
        <p:txBody>
          <a:bodyPr wrap="square" rtlCol="0">
            <a:spAutoFit/>
          </a:bodyPr>
          <a:lstStyle/>
          <a:p>
            <a:r>
              <a:rPr lang="en-US" sz="32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6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consist of three small mountain ranges                that spread across most of Mexico                            and Central America</a:t>
            </a:r>
          </a:p>
          <a:p>
            <a:pPr marL="457200" indent="-457200">
              <a:buFont typeface="Wingdings" panose="05000000000000000000" pitchFamily="2" charset="2"/>
              <a:buChar char="v"/>
            </a:pPr>
            <a:endParaRPr lang="en-US" sz="14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a:latin typeface="Champagne &amp; Limousines" panose="020B0502020202020204" pitchFamily="34" charset="0"/>
                <a:ea typeface="Champagne &amp; Limousines" panose="020B0502020202020204" pitchFamily="34" charset="0"/>
              </a:rPr>
              <a:t>My name in Spanish means </a:t>
            </a:r>
            <a:r>
              <a:rPr lang="en-US" sz="2800" b="1" dirty="0" smtClean="0">
                <a:latin typeface="Champagne &amp; Limousines" panose="020B0502020202020204" pitchFamily="34" charset="0"/>
                <a:ea typeface="Champagne &amp; Limousines" panose="020B0502020202020204" pitchFamily="34" charset="0"/>
              </a:rPr>
              <a:t>                                     “</a:t>
            </a:r>
            <a:r>
              <a:rPr lang="en-US" sz="2800" b="1" dirty="0">
                <a:latin typeface="Champagne &amp; Limousines" panose="020B0502020202020204" pitchFamily="34" charset="0"/>
                <a:ea typeface="Champagne &amp; Limousines" panose="020B0502020202020204" pitchFamily="34" charset="0"/>
              </a:rPr>
              <a:t>mother </a:t>
            </a:r>
            <a:r>
              <a:rPr lang="en-US" sz="2800" b="1" dirty="0" smtClean="0">
                <a:latin typeface="Champagne &amp; Limousines" panose="020B0502020202020204" pitchFamily="34" charset="0"/>
                <a:ea typeface="Champagne &amp; Limousines" panose="020B0502020202020204" pitchFamily="34" charset="0"/>
              </a:rPr>
              <a:t>mountains”</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My tallest peak,  Pico de Orizaba,                        is actually a very large volcano</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My mountains have served as a barrier              between the eastern and western portions             of Central America, and even today                        only a few paved roads link the two sides</a:t>
            </a:r>
          </a:p>
          <a:p>
            <a:endParaRPr lang="en-US" sz="1400" b="1" dirty="0" smtClean="0">
              <a:latin typeface="Champagne &amp; Limousines" panose="020B0502020202020204" pitchFamily="34" charset="0"/>
              <a:ea typeface="Champagne &amp; Limousines" panose="020B0502020202020204" pitchFamily="34" charset="0"/>
            </a:endParaRPr>
          </a:p>
          <a:p>
            <a:r>
              <a:rPr lang="en-US" sz="2800" b="1" dirty="0" smtClean="0">
                <a:latin typeface="Champagne &amp; Limousines" panose="020B0502020202020204" pitchFamily="34" charset="0"/>
                <a:ea typeface="Champagne &amp; Limousines" panose="020B0502020202020204" pitchFamily="34" charset="0"/>
              </a:rPr>
              <a:t>WHERE IN THE WORLD IS GEOFFREY?</a:t>
            </a:r>
            <a:endParaRPr lang="en-US" sz="2800" b="1" dirty="0"/>
          </a:p>
        </p:txBody>
      </p:sp>
      <p:pic>
        <p:nvPicPr>
          <p:cNvPr id="2" name="Picture 1"/>
          <p:cNvPicPr>
            <a:picLocks noChangeAspect="1"/>
          </p:cNvPicPr>
          <p:nvPr/>
        </p:nvPicPr>
        <p:blipFill>
          <a:blip r:embed="rId2"/>
          <a:stretch>
            <a:fillRect/>
          </a:stretch>
        </p:blipFill>
        <p:spPr>
          <a:xfrm>
            <a:off x="9675812" y="817662"/>
            <a:ext cx="2343150" cy="2343150"/>
          </a:xfrm>
          <a:prstGeom prst="rect">
            <a:avLst/>
          </a:prstGeom>
        </p:spPr>
      </p:pic>
      <p:pic>
        <p:nvPicPr>
          <p:cNvPr id="4" name="Picture 3"/>
          <p:cNvPicPr>
            <a:picLocks noChangeAspect="1"/>
          </p:cNvPicPr>
          <p:nvPr/>
        </p:nvPicPr>
        <p:blipFill>
          <a:blip r:embed="rId3"/>
          <a:stretch>
            <a:fillRect/>
          </a:stretch>
        </p:blipFill>
        <p:spPr>
          <a:xfrm>
            <a:off x="7427245" y="3671497"/>
            <a:ext cx="4534067" cy="3024187"/>
          </a:xfrm>
          <a:prstGeom prst="rect">
            <a:avLst/>
          </a:prstGeom>
        </p:spPr>
      </p:pic>
      <p:pic>
        <p:nvPicPr>
          <p:cNvPr id="1026" name="Picture 2" descr="Image result for sierra madre ranges ro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012" y="1073005"/>
            <a:ext cx="3514725"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89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9412" y="76200"/>
            <a:ext cx="6553200" cy="6986528"/>
          </a:xfrm>
          <a:prstGeom prst="rect">
            <a:avLst/>
          </a:prstGeom>
          <a:noFill/>
        </p:spPr>
        <p:txBody>
          <a:bodyPr wrap="square" rtlCol="0">
            <a:spAutoFit/>
          </a:bodyPr>
          <a:lstStyle/>
          <a:p>
            <a:r>
              <a:rPr lang="en-US" sz="28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2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400" b="1" dirty="0" smtClean="0">
                <a:latin typeface="Champagne &amp; Limousines" panose="020B0502020202020204" pitchFamily="34" charset="0"/>
                <a:ea typeface="Champagne &amp; Limousines" panose="020B0502020202020204" pitchFamily="34" charset="0"/>
              </a:rPr>
              <a:t>I flow from Lake Itasca in Minnesota and through  ten states before reaching the Gulf of Mexico</a:t>
            </a:r>
            <a:r>
              <a:rPr lang="en-US" sz="2400" b="1" dirty="0">
                <a:latin typeface="Champagne &amp; Limousines" panose="020B0502020202020204" pitchFamily="34" charset="0"/>
                <a:ea typeface="Champagne &amp; Limousines" panose="020B0502020202020204" pitchFamily="34" charset="0"/>
              </a:rPr>
              <a:t> </a:t>
            </a:r>
            <a:r>
              <a:rPr lang="en-US" sz="2400" b="1" dirty="0" smtClean="0">
                <a:latin typeface="Champagne &amp; Limousines" panose="020B0502020202020204" pitchFamily="34" charset="0"/>
                <a:ea typeface="Champagne &amp; Limousines" panose="020B0502020202020204" pitchFamily="34" charset="0"/>
              </a:rPr>
              <a:t>         – and because of this I am a very important            route for trade and travel</a:t>
            </a:r>
          </a:p>
          <a:p>
            <a:pPr marL="457200" indent="-457200">
              <a:buFont typeface="Wingdings" panose="05000000000000000000" pitchFamily="2" charset="2"/>
              <a:buChar char="v"/>
            </a:pPr>
            <a:endParaRPr lang="en-US" sz="12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400" b="1" dirty="0" smtClean="0">
                <a:latin typeface="Champagne &amp; Limousines" panose="020B0502020202020204" pitchFamily="34" charset="0"/>
                <a:ea typeface="Champagne &amp; Limousines" panose="020B0502020202020204" pitchFamily="34" charset="0"/>
              </a:rPr>
              <a:t>I am famous for the large paddle wheel  steamboats that often sail on my waters</a:t>
            </a:r>
          </a:p>
          <a:p>
            <a:pPr marL="457200" indent="-457200">
              <a:buFont typeface="Wingdings" panose="05000000000000000000" pitchFamily="2" charset="2"/>
              <a:buChar char="v"/>
            </a:pPr>
            <a:endParaRPr lang="en-US" sz="12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400" b="1" dirty="0" smtClean="0">
                <a:latin typeface="Champagne &amp; Limousines" panose="020B0502020202020204" pitchFamily="34" charset="0"/>
                <a:ea typeface="Champagne &amp; Limousines" panose="020B0502020202020204" pitchFamily="34" charset="0"/>
              </a:rPr>
              <a:t>Several major cities in the US are along my banks, including New Orleans and St. Louis. </a:t>
            </a:r>
          </a:p>
          <a:p>
            <a:pPr marL="457200" indent="-457200">
              <a:buFont typeface="Wingdings" panose="05000000000000000000" pitchFamily="2" charset="2"/>
              <a:buChar char="v"/>
            </a:pPr>
            <a:endParaRPr lang="en-US" sz="12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400" b="1" dirty="0" smtClean="0">
                <a:latin typeface="Champagne &amp; Limousines" panose="020B0502020202020204" pitchFamily="34" charset="0"/>
                <a:ea typeface="Champagne &amp; Limousines" panose="020B0502020202020204" pitchFamily="34" charset="0"/>
              </a:rPr>
              <a:t>The first European to reach my waters was Hernando de Soto of Spain in 1541. </a:t>
            </a:r>
          </a:p>
          <a:p>
            <a:pPr marL="457200" indent="-457200">
              <a:buFont typeface="Wingdings" panose="05000000000000000000" pitchFamily="2" charset="2"/>
              <a:buChar char="v"/>
            </a:pPr>
            <a:endParaRPr lang="en-US" sz="12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400" b="1" dirty="0" smtClean="0">
                <a:latin typeface="Champagne &amp; Limousines" panose="020B0502020202020204" pitchFamily="34" charset="0"/>
                <a:ea typeface="Champagne &amp; Limousines" panose="020B0502020202020204" pitchFamily="34" charset="0"/>
              </a:rPr>
              <a:t>Many of Mark Twain’s famous stories                     are set along the banks of my river,                   including the </a:t>
            </a:r>
            <a:r>
              <a:rPr lang="en-US" sz="2400" b="1" i="1" dirty="0" smtClean="0">
                <a:latin typeface="Champagne &amp; Limousines" panose="020B0502020202020204" pitchFamily="34" charset="0"/>
                <a:ea typeface="Champagne &amp; Limousines" panose="020B0502020202020204" pitchFamily="34" charset="0"/>
              </a:rPr>
              <a:t>Adventures of Huckleberry Finn</a:t>
            </a:r>
            <a:r>
              <a:rPr lang="en-US" sz="2400" b="1" dirty="0" smtClean="0">
                <a:latin typeface="Champagne &amp; Limousines" panose="020B0502020202020204" pitchFamily="34" charset="0"/>
                <a:ea typeface="Champagne &amp; Limousines" panose="020B0502020202020204" pitchFamily="34" charset="0"/>
              </a:rPr>
              <a:t>. </a:t>
            </a:r>
          </a:p>
          <a:p>
            <a:endParaRPr lang="en-US" sz="1200" b="1" dirty="0" smtClean="0">
              <a:latin typeface="Champagne &amp; Limousines" panose="020B0502020202020204" pitchFamily="34" charset="0"/>
              <a:ea typeface="Champagne &amp; Limousines" panose="020B0502020202020204" pitchFamily="34" charset="0"/>
            </a:endParaRPr>
          </a:p>
          <a:p>
            <a:r>
              <a:rPr lang="en-US" sz="2400" b="1" dirty="0" smtClean="0">
                <a:latin typeface="Champagne &amp; Limousines" panose="020B0502020202020204" pitchFamily="34" charset="0"/>
                <a:ea typeface="Champagne &amp; Limousines" panose="020B0502020202020204" pitchFamily="34" charset="0"/>
              </a:rPr>
              <a:t>WHERE IN THE WORLD IS GEOFFREY?</a:t>
            </a:r>
            <a:endParaRPr lang="en-US" sz="2400" b="1" dirty="0"/>
          </a:p>
        </p:txBody>
      </p:sp>
      <p:pic>
        <p:nvPicPr>
          <p:cNvPr id="2" name="Picture 1"/>
          <p:cNvPicPr>
            <a:picLocks noChangeAspect="1"/>
          </p:cNvPicPr>
          <p:nvPr/>
        </p:nvPicPr>
        <p:blipFill>
          <a:blip r:embed="rId2"/>
          <a:stretch>
            <a:fillRect/>
          </a:stretch>
        </p:blipFill>
        <p:spPr>
          <a:xfrm>
            <a:off x="7563593" y="3886200"/>
            <a:ext cx="4286250" cy="2381250"/>
          </a:xfrm>
          <a:prstGeom prst="rect">
            <a:avLst/>
          </a:prstGeom>
        </p:spPr>
      </p:pic>
      <p:pic>
        <p:nvPicPr>
          <p:cNvPr id="4" name="Picture 3"/>
          <p:cNvPicPr>
            <a:picLocks noChangeAspect="1"/>
          </p:cNvPicPr>
          <p:nvPr/>
        </p:nvPicPr>
        <p:blipFill>
          <a:blip r:embed="rId3"/>
          <a:stretch>
            <a:fillRect/>
          </a:stretch>
        </p:blipFill>
        <p:spPr>
          <a:xfrm>
            <a:off x="7389812" y="381000"/>
            <a:ext cx="4464077" cy="2971800"/>
          </a:xfrm>
          <a:prstGeom prst="rect">
            <a:avLst/>
          </a:prstGeom>
        </p:spPr>
      </p:pic>
    </p:spTree>
    <p:extLst>
      <p:ext uri="{BB962C8B-B14F-4D97-AF65-F5344CB8AC3E}">
        <p14:creationId xmlns:p14="http://schemas.microsoft.com/office/powerpoint/2010/main" val="370763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832640"/>
          </a:xfrm>
          <a:prstGeom prst="rect">
            <a:avLst/>
          </a:prstGeom>
          <a:noFill/>
        </p:spPr>
        <p:txBody>
          <a:bodyPr wrap="square" rtlCol="0">
            <a:spAutoFit/>
          </a:bodyPr>
          <a:lstStyle/>
          <a:p>
            <a:r>
              <a:rPr lang="en-US" sz="33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3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600" b="1" dirty="0" smtClean="0">
                <a:latin typeface="Champagne &amp; Limousines" panose="020B0502020202020204" pitchFamily="34" charset="0"/>
                <a:ea typeface="Champagne &amp; Limousines" panose="020B0502020202020204" pitchFamily="34" charset="0"/>
              </a:rPr>
              <a:t>I am a tropical body of water                                       off the eastern coast of Central America</a:t>
            </a:r>
          </a:p>
          <a:p>
            <a:pPr marL="457200" indent="-457200">
              <a:buFont typeface="Wingdings" panose="05000000000000000000" pitchFamily="2" charset="2"/>
              <a:buChar char="v"/>
            </a:pPr>
            <a:endParaRPr lang="en-US" sz="13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600" b="1" dirty="0" smtClean="0">
                <a:latin typeface="Champagne &amp; Limousines" panose="020B0502020202020204" pitchFamily="34" charset="0"/>
                <a:ea typeface="Champagne &amp; Limousines" panose="020B0502020202020204" pitchFamily="34" charset="0"/>
              </a:rPr>
              <a:t>My waters are home to over 7,000 islands,                    the largest of which is Cuba</a:t>
            </a:r>
          </a:p>
          <a:p>
            <a:pPr marL="457200" indent="-457200">
              <a:buFont typeface="Wingdings" panose="05000000000000000000" pitchFamily="2" charset="2"/>
              <a:buChar char="v"/>
            </a:pPr>
            <a:endParaRPr lang="en-US" sz="13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600" b="1" dirty="0" smtClean="0">
                <a:latin typeface="Champagne &amp; Limousines" panose="020B0502020202020204" pitchFamily="34" charset="0"/>
                <a:ea typeface="Champagne &amp; Limousines" panose="020B0502020202020204" pitchFamily="34" charset="0"/>
              </a:rPr>
              <a:t>I am a popular tourist destination due to                          my numerous beaches and warm waters all year</a:t>
            </a:r>
          </a:p>
          <a:p>
            <a:pPr marL="457200" indent="-457200">
              <a:buFont typeface="Wingdings" panose="05000000000000000000" pitchFamily="2" charset="2"/>
              <a:buChar char="v"/>
            </a:pPr>
            <a:endParaRPr lang="en-US" sz="13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600" b="1" dirty="0" smtClean="0">
                <a:latin typeface="Champagne &amp; Limousines" panose="020B0502020202020204" pitchFamily="34" charset="0"/>
                <a:ea typeface="Champagne &amp; Limousines" panose="020B0502020202020204" pitchFamily="34" charset="0"/>
              </a:rPr>
              <a:t>I was named after the Carib people,                           a Native American group that lived                            on many of my islands</a:t>
            </a:r>
          </a:p>
          <a:p>
            <a:pPr marL="457200" indent="-457200">
              <a:buFont typeface="Wingdings" panose="05000000000000000000" pitchFamily="2" charset="2"/>
              <a:buChar char="v"/>
            </a:pPr>
            <a:endParaRPr lang="en-US" sz="13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600" b="1" dirty="0" smtClean="0">
                <a:latin typeface="Champagne &amp; Limousines" panose="020B0502020202020204" pitchFamily="34" charset="0"/>
                <a:ea typeface="Champagne &amp; Limousines" panose="020B0502020202020204" pitchFamily="34" charset="0"/>
              </a:rPr>
              <a:t>During colonial time, many famous pirates sailed            in my waters attacking merchant ships and travelers</a:t>
            </a:r>
          </a:p>
          <a:p>
            <a:pPr marL="457200" indent="-457200">
              <a:buFont typeface="Wingdings" panose="05000000000000000000" pitchFamily="2" charset="2"/>
              <a:buChar char="v"/>
            </a:pPr>
            <a:endParaRPr lang="en-US" sz="1300" b="1" dirty="0" smtClean="0">
              <a:latin typeface="Champagne &amp; Limousines" panose="020B0502020202020204" pitchFamily="34" charset="0"/>
              <a:ea typeface="Champagne &amp; Limousines" panose="020B0502020202020204" pitchFamily="34" charset="0"/>
            </a:endParaRPr>
          </a:p>
          <a:p>
            <a:r>
              <a:rPr lang="en-US" sz="2600" b="1" dirty="0" smtClean="0">
                <a:latin typeface="Champagne &amp; Limousines" panose="020B0502020202020204" pitchFamily="34" charset="0"/>
                <a:ea typeface="Champagne &amp; Limousines" panose="020B0502020202020204" pitchFamily="34" charset="0"/>
              </a:rPr>
              <a:t>WHERE IN THE WORLD IS GEOFFREY?</a:t>
            </a:r>
            <a:endParaRPr lang="en-US" sz="2600" b="1" dirty="0"/>
          </a:p>
        </p:txBody>
      </p:sp>
      <p:pic>
        <p:nvPicPr>
          <p:cNvPr id="2" name="Picture 1"/>
          <p:cNvPicPr>
            <a:picLocks noChangeAspect="1"/>
          </p:cNvPicPr>
          <p:nvPr/>
        </p:nvPicPr>
        <p:blipFill>
          <a:blip r:embed="rId2"/>
          <a:stretch>
            <a:fillRect/>
          </a:stretch>
        </p:blipFill>
        <p:spPr>
          <a:xfrm>
            <a:off x="7638481" y="533400"/>
            <a:ext cx="4377645" cy="2465636"/>
          </a:xfrm>
          <a:prstGeom prst="rect">
            <a:avLst/>
          </a:prstGeom>
        </p:spPr>
      </p:pic>
      <p:pic>
        <p:nvPicPr>
          <p:cNvPr id="4" name="Picture 3"/>
          <p:cNvPicPr>
            <a:picLocks noChangeAspect="1"/>
          </p:cNvPicPr>
          <p:nvPr/>
        </p:nvPicPr>
        <p:blipFill>
          <a:blip r:embed="rId3"/>
          <a:stretch>
            <a:fillRect/>
          </a:stretch>
        </p:blipFill>
        <p:spPr>
          <a:xfrm>
            <a:off x="7655604" y="3581400"/>
            <a:ext cx="4343400" cy="2895600"/>
          </a:xfrm>
          <a:prstGeom prst="rect">
            <a:avLst/>
          </a:prstGeom>
        </p:spPr>
      </p:pic>
    </p:spTree>
    <p:extLst>
      <p:ext uri="{BB962C8B-B14F-4D97-AF65-F5344CB8AC3E}">
        <p14:creationId xmlns:p14="http://schemas.microsoft.com/office/powerpoint/2010/main" val="4793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543800" cy="6140142"/>
          </a:xfrm>
          <a:prstGeom prst="rect">
            <a:avLst/>
          </a:prstGeom>
          <a:noFill/>
        </p:spPr>
        <p:txBody>
          <a:bodyPr wrap="square" rtlCol="0">
            <a:spAutoFit/>
          </a:bodyPr>
          <a:lstStyle/>
          <a:p>
            <a:r>
              <a:rPr lang="en-US" sz="33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the highest mountain peak in North America</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part of the Alaskan Mountain Range           located in southern Alaska</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a:latin typeface="Champagne &amp; Limousines" panose="020B0502020202020204" pitchFamily="34" charset="0"/>
                <a:ea typeface="Champagne &amp; Limousines" panose="020B0502020202020204" pitchFamily="34" charset="0"/>
              </a:rPr>
              <a:t>I used to be named after President William McKinley, but my name </a:t>
            </a:r>
            <a:r>
              <a:rPr lang="en-US" sz="3000" b="1" dirty="0" smtClean="0">
                <a:latin typeface="Champagne &amp; Limousines" panose="020B0502020202020204" pitchFamily="34" charset="0"/>
                <a:ea typeface="Champagne &amp; Limousines" panose="020B0502020202020204" pitchFamily="34" charset="0"/>
              </a:rPr>
              <a:t>was officially changed              in 2015 by President Obama. </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My official name means “high one,” and was a name given to me by the Athabascan people</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endParaRPr lang="en-US" sz="15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2" name="Picture 1"/>
          <p:cNvPicPr>
            <a:picLocks noChangeAspect="1"/>
          </p:cNvPicPr>
          <p:nvPr/>
        </p:nvPicPr>
        <p:blipFill>
          <a:blip r:embed="rId2"/>
          <a:stretch>
            <a:fillRect/>
          </a:stretch>
        </p:blipFill>
        <p:spPr>
          <a:xfrm>
            <a:off x="8094844" y="176349"/>
            <a:ext cx="3828868" cy="2871651"/>
          </a:xfrm>
          <a:prstGeom prst="rect">
            <a:avLst/>
          </a:prstGeom>
        </p:spPr>
      </p:pic>
      <p:pic>
        <p:nvPicPr>
          <p:cNvPr id="4" name="Picture 3"/>
          <p:cNvPicPr>
            <a:picLocks noChangeAspect="1"/>
          </p:cNvPicPr>
          <p:nvPr/>
        </p:nvPicPr>
        <p:blipFill>
          <a:blip r:embed="rId3"/>
          <a:stretch>
            <a:fillRect/>
          </a:stretch>
        </p:blipFill>
        <p:spPr>
          <a:xfrm>
            <a:off x="8055075" y="3748687"/>
            <a:ext cx="3868637" cy="2576512"/>
          </a:xfrm>
          <a:prstGeom prst="rect">
            <a:avLst/>
          </a:prstGeom>
        </p:spPr>
      </p:pic>
    </p:spTree>
    <p:extLst>
      <p:ext uri="{BB962C8B-B14F-4D97-AF65-F5344CB8AC3E}">
        <p14:creationId xmlns:p14="http://schemas.microsoft.com/office/powerpoint/2010/main" val="398071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24527"/>
            <a:ext cx="7391400" cy="6694140"/>
          </a:xfrm>
          <a:prstGeom prst="rect">
            <a:avLst/>
          </a:prstGeom>
          <a:noFill/>
        </p:spPr>
        <p:txBody>
          <a:bodyPr wrap="square" rtlCol="0">
            <a:spAutoFit/>
          </a:bodyPr>
          <a:lstStyle/>
          <a:p>
            <a:r>
              <a:rPr lang="en-US" sz="27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0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dirty="0" smtClean="0">
                <a:latin typeface="Champagne &amp; Limousines" panose="020B0502020202020204" pitchFamily="34" charset="0"/>
                <a:ea typeface="Champagne &amp; Limousines" panose="020B0502020202020204" pitchFamily="34" charset="0"/>
              </a:rPr>
              <a:t>I am the 2</a:t>
            </a:r>
            <a:r>
              <a:rPr lang="en-US" sz="2700" b="1" baseline="30000" dirty="0" smtClean="0">
                <a:latin typeface="Champagne &amp; Limousines" panose="020B0502020202020204" pitchFamily="34" charset="0"/>
                <a:ea typeface="Champagne &amp; Limousines" panose="020B0502020202020204" pitchFamily="34" charset="0"/>
              </a:rPr>
              <a:t>nd</a:t>
            </a:r>
            <a:r>
              <a:rPr lang="en-US" sz="2700" b="1" dirty="0" smtClean="0">
                <a:latin typeface="Champagne &amp; Limousines" panose="020B0502020202020204" pitchFamily="34" charset="0"/>
                <a:ea typeface="Champagne &amp; Limousines" panose="020B0502020202020204" pitchFamily="34" charset="0"/>
              </a:rPr>
              <a:t> largest bay in the world,                          and am located in northern Canada</a:t>
            </a:r>
          </a:p>
          <a:p>
            <a:pPr marL="457200" indent="-457200">
              <a:buFont typeface="Wingdings" panose="05000000000000000000" pitchFamily="2" charset="2"/>
              <a:buChar char="v"/>
            </a:pPr>
            <a:endParaRPr lang="en-US" sz="10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dirty="0" smtClean="0">
                <a:latin typeface="Champagne &amp; Limousines" panose="020B0502020202020204" pitchFamily="34" charset="0"/>
                <a:ea typeface="Champagne &amp; Limousines" panose="020B0502020202020204" pitchFamily="34" charset="0"/>
              </a:rPr>
              <a:t>I was named after the English explorer                  who discovered me while searching                            for the Northwest Passage</a:t>
            </a:r>
          </a:p>
          <a:p>
            <a:pPr marL="457200" indent="-457200">
              <a:buFont typeface="Wingdings" panose="05000000000000000000" pitchFamily="2" charset="2"/>
              <a:buChar char="v"/>
            </a:pPr>
            <a:endParaRPr lang="en-US" sz="10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smtClean="0">
                <a:latin typeface="Champagne &amp; Limousines" panose="020B0502020202020204" pitchFamily="34" charset="0"/>
                <a:ea typeface="Champagne &amp; Limousines" panose="020B0502020202020204" pitchFamily="34" charset="0"/>
              </a:rPr>
              <a:t>My </a:t>
            </a:r>
            <a:r>
              <a:rPr lang="en-US" sz="2700" b="1" dirty="0" smtClean="0">
                <a:latin typeface="Champagne &amp; Limousines" panose="020B0502020202020204" pitchFamily="34" charset="0"/>
                <a:ea typeface="Champagne &amp; Limousines" panose="020B0502020202020204" pitchFamily="34" charset="0"/>
              </a:rPr>
              <a:t>waters are an important habitat for                        the Beluga Whales and there are even              several Polar Bear sanctuaries                                along my coasts. </a:t>
            </a:r>
          </a:p>
          <a:p>
            <a:pPr marL="457200" indent="-457200">
              <a:buFont typeface="Wingdings" panose="05000000000000000000" pitchFamily="2" charset="2"/>
              <a:buChar char="v"/>
            </a:pPr>
            <a:endParaRPr lang="en-US" sz="11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700" b="1" dirty="0" smtClean="0">
                <a:latin typeface="Champagne &amp; Limousines" panose="020B0502020202020204" pitchFamily="34" charset="0"/>
                <a:ea typeface="Champagne &amp; Limousines" panose="020B0502020202020204" pitchFamily="34" charset="0"/>
              </a:rPr>
              <a:t>Very few people live near my waters,                               and they are mostly frozen except for                        a few months a year</a:t>
            </a:r>
          </a:p>
          <a:p>
            <a:endParaRPr lang="en-US" sz="1000" b="1" dirty="0" smtClean="0">
              <a:latin typeface="Champagne &amp; Limousines" panose="020B0502020202020204" pitchFamily="34" charset="0"/>
              <a:ea typeface="Champagne &amp; Limousines" panose="020B0502020202020204" pitchFamily="34" charset="0"/>
            </a:endParaRPr>
          </a:p>
          <a:p>
            <a:r>
              <a:rPr lang="en-US" sz="2700" b="1" dirty="0" smtClean="0">
                <a:latin typeface="Champagne &amp; Limousines" panose="020B0502020202020204" pitchFamily="34" charset="0"/>
                <a:ea typeface="Champagne &amp; Limousines" panose="020B0502020202020204" pitchFamily="34" charset="0"/>
              </a:rPr>
              <a:t>WHERE IN THE WORLD IS GEOFFREY?</a:t>
            </a:r>
            <a:endParaRPr lang="en-US" sz="2700" b="1" dirty="0"/>
          </a:p>
        </p:txBody>
      </p:sp>
      <p:pic>
        <p:nvPicPr>
          <p:cNvPr id="1026" name="Picture 2" descr="Image result for interesting facts about Hudson Bay for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212" y="304800"/>
            <a:ext cx="405765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2" y="2929960"/>
            <a:ext cx="5238750" cy="35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75528"/>
            <a:ext cx="7772400" cy="5678478"/>
          </a:xfrm>
          <a:prstGeom prst="rect">
            <a:avLst/>
          </a:prstGeom>
          <a:noFill/>
        </p:spPr>
        <p:txBody>
          <a:bodyPr wrap="square" rtlCol="0">
            <a:spAutoFit/>
          </a:bodyPr>
          <a:lstStyle/>
          <a:p>
            <a:r>
              <a:rPr lang="en-US" sz="33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a long narrow peninsula that is surrounded   by the Pacific Ocean and the Gulf of California</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home to the western most state in Mexico, and some of my major cities are Mexicali, Tijuana, and San Felipe</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My shores are home to 1/3 of the                        world’s marine mammals, and I am often                     called the “The World’s Aquarium”</a:t>
            </a:r>
          </a:p>
          <a:p>
            <a:endParaRPr lang="en-US" sz="15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1026" name="Picture 2" descr="Image result for interesting facts about baja california for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3212" y="228600"/>
            <a:ext cx="4043363" cy="3032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aja california sea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0" y="3429000"/>
            <a:ext cx="4910138" cy="327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4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0"/>
            <a:ext cx="7391400" cy="6955750"/>
          </a:xfrm>
          <a:prstGeom prst="rect">
            <a:avLst/>
          </a:prstGeom>
          <a:noFill/>
        </p:spPr>
        <p:txBody>
          <a:bodyPr wrap="square" rtlCol="0">
            <a:spAutoFit/>
          </a:bodyPr>
          <a:lstStyle/>
          <a:p>
            <a:r>
              <a:rPr lang="en-US" sz="32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stretch from Canada down to Mexico, cutting through the central part of the United States             and bordered by the Rocky Mountains to          the west and the Missouri River to the east</a:t>
            </a:r>
            <a:endParaRPr lang="en-US" sz="28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am made up mostly of flat grasslands that             are great for farming and raising animals</a:t>
            </a:r>
            <a:endParaRPr lang="en-US" sz="28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was once home to over 60 million bison and numerous Native American tribes, but now only about 20,000 bison remain and most of the Native Americans have been relocated</a:t>
            </a:r>
            <a:endParaRPr lang="en-US" sz="28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Tornados are very common in my area. </a:t>
            </a:r>
            <a:endParaRPr lang="en-US" sz="2800" b="1" dirty="0" smtClean="0">
              <a:latin typeface="Champagne &amp; Limousines" panose="020B0502020202020204" pitchFamily="34" charset="0"/>
              <a:ea typeface="Champagne &amp; Limousines" panose="020B0502020202020204" pitchFamily="34" charset="0"/>
            </a:endParaRPr>
          </a:p>
          <a:p>
            <a:endParaRPr lang="en-US" sz="1400" b="1" dirty="0" smtClean="0">
              <a:latin typeface="Champagne &amp; Limousines" panose="020B0502020202020204" pitchFamily="34" charset="0"/>
              <a:ea typeface="Champagne &amp; Limousines" panose="020B0502020202020204" pitchFamily="34" charset="0"/>
            </a:endParaRPr>
          </a:p>
          <a:p>
            <a:r>
              <a:rPr lang="en-US" sz="2800" b="1" dirty="0" smtClean="0">
                <a:latin typeface="Champagne &amp; Limousines" panose="020B0502020202020204" pitchFamily="34" charset="0"/>
                <a:ea typeface="Champagne &amp; Limousines" panose="020B0502020202020204" pitchFamily="34" charset="0"/>
              </a:rPr>
              <a:t>WHERE IN THE WORLD IS GEOFFREY?</a:t>
            </a:r>
            <a:endParaRPr lang="en-US" sz="2800" b="1" dirty="0"/>
          </a:p>
        </p:txBody>
      </p:sp>
      <p:pic>
        <p:nvPicPr>
          <p:cNvPr id="2" name="Picture 1"/>
          <p:cNvPicPr>
            <a:picLocks noChangeAspect="1"/>
          </p:cNvPicPr>
          <p:nvPr/>
        </p:nvPicPr>
        <p:blipFill>
          <a:blip r:embed="rId2"/>
          <a:stretch>
            <a:fillRect/>
          </a:stretch>
        </p:blipFill>
        <p:spPr>
          <a:xfrm>
            <a:off x="7389812" y="3581400"/>
            <a:ext cx="4400550" cy="2916936"/>
          </a:xfrm>
          <a:prstGeom prst="rect">
            <a:avLst/>
          </a:prstGeom>
        </p:spPr>
      </p:pic>
      <p:pic>
        <p:nvPicPr>
          <p:cNvPr id="4" name="Picture 3"/>
          <p:cNvPicPr>
            <a:picLocks noChangeAspect="1"/>
          </p:cNvPicPr>
          <p:nvPr/>
        </p:nvPicPr>
        <p:blipFill>
          <a:blip r:embed="rId3"/>
          <a:stretch>
            <a:fillRect/>
          </a:stretch>
        </p:blipFill>
        <p:spPr>
          <a:xfrm>
            <a:off x="7151687" y="609600"/>
            <a:ext cx="4876800" cy="2743200"/>
          </a:xfrm>
          <a:prstGeom prst="rect">
            <a:avLst/>
          </a:prstGeom>
        </p:spPr>
      </p:pic>
    </p:spTree>
    <p:extLst>
      <p:ext uri="{BB962C8B-B14F-4D97-AF65-F5344CB8AC3E}">
        <p14:creationId xmlns:p14="http://schemas.microsoft.com/office/powerpoint/2010/main" val="244833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E9343"/>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812" y="166818"/>
            <a:ext cx="5120640" cy="6400800"/>
          </a:xfrm>
          <a:prstGeom prst="rect">
            <a:avLst/>
          </a:prstGeom>
        </p:spPr>
      </p:pic>
      <p:sp>
        <p:nvSpPr>
          <p:cNvPr id="4" name="Rectangle 3"/>
          <p:cNvSpPr/>
          <p:nvPr/>
        </p:nvSpPr>
        <p:spPr>
          <a:xfrm>
            <a:off x="1674814" y="152402"/>
            <a:ext cx="6476999" cy="6494085"/>
          </a:xfrm>
          <a:prstGeom prst="rect">
            <a:avLst/>
          </a:prstGeom>
          <a:solidFill>
            <a:srgbClr val="5E9343"/>
          </a:solidFill>
        </p:spPr>
        <p:txBody>
          <a:bodyPr wrap="square">
            <a:spAutoFit/>
          </a:bodyPr>
          <a:lstStyle/>
          <a:p>
            <a:pPr algn="ctr"/>
            <a:r>
              <a:rPr lang="en-US" sz="6000" b="1" dirty="0">
                <a:latin typeface="Champagne &amp; Limousines" panose="020B0502020202020204" pitchFamily="34" charset="0"/>
                <a:ea typeface="Champagne &amp; Limousines" panose="020B0502020202020204" pitchFamily="34" charset="0"/>
              </a:rPr>
              <a:t>Geoffrey,</a:t>
            </a:r>
          </a:p>
          <a:p>
            <a:pPr algn="ctr"/>
            <a:r>
              <a:rPr lang="en-US" sz="4000" b="1" dirty="0">
                <a:latin typeface="Champagne &amp; Limousines" panose="020B0502020202020204" pitchFamily="34" charset="0"/>
                <a:ea typeface="Champagne &amp; Limousines" panose="020B0502020202020204" pitchFamily="34" charset="0"/>
              </a:rPr>
              <a:t> our lovable geography giraffe, </a:t>
            </a:r>
          </a:p>
          <a:p>
            <a:pPr algn="ctr"/>
            <a:r>
              <a:rPr lang="en-US" sz="4000" b="1" dirty="0">
                <a:latin typeface="Champagne &amp; Limousines" panose="020B0502020202020204" pitchFamily="34" charset="0"/>
                <a:ea typeface="Champagne &amp; Limousines" panose="020B0502020202020204" pitchFamily="34" charset="0"/>
              </a:rPr>
              <a:t>has decided to take a tour of </a:t>
            </a:r>
            <a:r>
              <a:rPr lang="en-US" sz="5400" b="1" dirty="0">
                <a:latin typeface="Champagne &amp; Limousines" panose="020B0502020202020204" pitchFamily="34" charset="0"/>
                <a:ea typeface="Champagne &amp; Limousines" panose="020B0502020202020204" pitchFamily="34" charset="0"/>
              </a:rPr>
              <a:t>North </a:t>
            </a:r>
            <a:r>
              <a:rPr lang="en-US" sz="5400" b="1" dirty="0" smtClean="0">
                <a:latin typeface="Champagne &amp; Limousines" panose="020B0502020202020204" pitchFamily="34" charset="0"/>
                <a:ea typeface="Champagne &amp; Limousines" panose="020B0502020202020204" pitchFamily="34" charset="0"/>
              </a:rPr>
              <a:t>American</a:t>
            </a:r>
          </a:p>
          <a:p>
            <a:pPr algn="ctr"/>
            <a:r>
              <a:rPr lang="en-US" sz="5400" b="1" dirty="0" smtClean="0">
                <a:latin typeface="Champagne &amp; Limousines" panose="020B0502020202020204" pitchFamily="34" charset="0"/>
                <a:ea typeface="Champagne &amp; Limousines" panose="020B0502020202020204" pitchFamily="34" charset="0"/>
              </a:rPr>
              <a:t>Physical Features.</a:t>
            </a:r>
            <a:r>
              <a:rPr lang="en-US" sz="4000" b="1" dirty="0" smtClean="0">
                <a:latin typeface="Champagne &amp; Limousines" panose="020B0502020202020204" pitchFamily="34" charset="0"/>
                <a:ea typeface="Champagne &amp; Limousines" panose="020B0502020202020204" pitchFamily="34" charset="0"/>
              </a:rPr>
              <a:t> </a:t>
            </a:r>
            <a:endParaRPr lang="en-US" sz="4000" b="1" dirty="0">
              <a:latin typeface="Champagne &amp; Limousines" panose="020B0502020202020204" pitchFamily="34" charset="0"/>
              <a:ea typeface="Champagne &amp; Limousines" panose="020B0502020202020204" pitchFamily="34" charset="0"/>
            </a:endParaRPr>
          </a:p>
          <a:p>
            <a:endParaRPr lang="en-US" sz="1400" b="1" dirty="0">
              <a:latin typeface="Champagne &amp; Limousines" panose="020B0502020202020204" pitchFamily="34" charset="0"/>
              <a:ea typeface="Champagne &amp; Limousines" panose="020B0502020202020204" pitchFamily="34" charset="0"/>
            </a:endParaRPr>
          </a:p>
          <a:p>
            <a:endParaRPr lang="en-US" sz="4000" b="1" dirty="0">
              <a:latin typeface="Champagne &amp; Limousines" panose="020B0502020202020204" pitchFamily="34" charset="0"/>
              <a:ea typeface="Champagne &amp; Limousines" panose="020B0502020202020204" pitchFamily="34" charset="0"/>
            </a:endParaRPr>
          </a:p>
          <a:p>
            <a:pPr algn="ctr"/>
            <a:r>
              <a:rPr lang="en-US" sz="3600" b="1" dirty="0">
                <a:latin typeface="Champagne &amp; Limousines" panose="020B0502020202020204" pitchFamily="34" charset="0"/>
                <a:ea typeface="Champagne &amp; Limousines" panose="020B0502020202020204" pitchFamily="34" charset="0"/>
              </a:rPr>
              <a:t>He is going to send us clues and pictures of his various stops to help us test our geographical skills. </a:t>
            </a:r>
          </a:p>
        </p:txBody>
      </p:sp>
    </p:spTree>
    <p:extLst>
      <p:ext uri="{BB962C8B-B14F-4D97-AF65-F5344CB8AC3E}">
        <p14:creationId xmlns:p14="http://schemas.microsoft.com/office/powerpoint/2010/main" val="307733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5432256"/>
          </a:xfrm>
          <a:prstGeom prst="rect">
            <a:avLst/>
          </a:prstGeom>
          <a:noFill/>
        </p:spPr>
        <p:txBody>
          <a:bodyPr wrap="square" rtlCol="0">
            <a:spAutoFit/>
          </a:bodyPr>
          <a:lstStyle/>
          <a:p>
            <a:r>
              <a:rPr lang="en-US" sz="32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a peninsula located on the eastern             side of Mexico that helps separate the Caribbean Sea from the Gulf of Mexico</a:t>
            </a:r>
            <a:endParaRPr lang="en-US" sz="30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home to the ruins of many ancient           Mayan cities such as </a:t>
            </a:r>
            <a:r>
              <a:rPr lang="en-US" sz="3000" b="1" dirty="0" err="1" smtClean="0">
                <a:latin typeface="Champagne &amp; Limousines" panose="020B0502020202020204" pitchFamily="34" charset="0"/>
                <a:ea typeface="Champagne &amp; Limousines" panose="020B0502020202020204" pitchFamily="34" charset="0"/>
              </a:rPr>
              <a:t>Chichen</a:t>
            </a:r>
            <a:r>
              <a:rPr lang="en-US" sz="3000" b="1" dirty="0" smtClean="0">
                <a:latin typeface="Champagne &amp; Limousines" panose="020B0502020202020204" pitchFamily="34" charset="0"/>
                <a:ea typeface="Champagne &amp; Limousines" panose="020B0502020202020204" pitchFamily="34" charset="0"/>
              </a:rPr>
              <a:t> Itza</a:t>
            </a:r>
            <a:endParaRPr lang="en-US" sz="30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My coastlines include many famous tourist destinations such as Cancun and Cozumel</a:t>
            </a:r>
            <a:endParaRPr lang="en-US" sz="3000" b="1" dirty="0" smtClean="0">
              <a:latin typeface="Champagne &amp; Limousines" panose="020B0502020202020204" pitchFamily="34" charset="0"/>
              <a:ea typeface="Champagne &amp; Limousines" panose="020B0502020202020204" pitchFamily="34" charset="0"/>
            </a:endParaRPr>
          </a:p>
          <a:p>
            <a:endParaRPr lang="en-US" sz="1500" b="1" dirty="0" smtClean="0">
              <a:latin typeface="Champagne &amp; Limousines" panose="020B0502020202020204" pitchFamily="34" charset="0"/>
              <a:ea typeface="Champagne &amp; Limousines" panose="020B0502020202020204" pitchFamily="34" charset="0"/>
            </a:endParaRPr>
          </a:p>
          <a:p>
            <a:endParaRPr lang="en-US" sz="15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301" y="3581400"/>
            <a:ext cx="455066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teresting facts about the yucatan peninsula for ki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6012" y="228600"/>
            <a:ext cx="4571999" cy="304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28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76200"/>
            <a:ext cx="7848600" cy="6709529"/>
          </a:xfrm>
          <a:prstGeom prst="rect">
            <a:avLst/>
          </a:prstGeom>
          <a:noFill/>
        </p:spPr>
        <p:txBody>
          <a:bodyPr wrap="square" rtlCol="0">
            <a:spAutoFit/>
          </a:bodyPr>
          <a:lstStyle/>
          <a:p>
            <a:r>
              <a:rPr lang="en-US" sz="3000" b="1" u="sng" dirty="0" smtClean="0">
                <a:latin typeface="Champagne &amp; Limousines" panose="020B0502020202020204" pitchFamily="34" charset="0"/>
                <a:ea typeface="Champagne &amp; Limousines" panose="020B0502020202020204" pitchFamily="34" charset="0"/>
              </a:rPr>
              <a:t>HERE ARE TODAY’S CLUES FROM GEOFFREY:</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a large tract of lad in the western United States in which block of the earth’s crust have uplifted, sunk, and tilted – creating an almost   bowl-like shape</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a mostly desert region, receiving only                   7 to 12 inches of precipitation each year</a:t>
            </a:r>
            <a:endParaRPr lang="en-US" sz="30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home to the Great Salt Lake which was formed due to my internal drainage system. </a:t>
            </a:r>
            <a:endParaRPr lang="en-US" sz="30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Reno and Salt Lake City are located                         in my region.</a:t>
            </a:r>
            <a:endParaRPr lang="en-US" sz="3000" b="1" dirty="0" smtClean="0">
              <a:latin typeface="Champagne &amp; Limousines" panose="020B0502020202020204" pitchFamily="34" charset="0"/>
              <a:ea typeface="Champagne &amp; Limousines" panose="020B0502020202020204" pitchFamily="34" charset="0"/>
            </a:endParaRPr>
          </a:p>
          <a:p>
            <a:endParaRPr lang="en-US" sz="14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2" name="Picture 1"/>
          <p:cNvPicPr>
            <a:picLocks noChangeAspect="1"/>
          </p:cNvPicPr>
          <p:nvPr/>
        </p:nvPicPr>
        <p:blipFill>
          <a:blip r:embed="rId2"/>
          <a:stretch>
            <a:fillRect/>
          </a:stretch>
        </p:blipFill>
        <p:spPr>
          <a:xfrm>
            <a:off x="7589838" y="269127"/>
            <a:ext cx="4267200" cy="3196281"/>
          </a:xfrm>
          <a:prstGeom prst="rect">
            <a:avLst/>
          </a:prstGeom>
        </p:spPr>
      </p:pic>
      <p:pic>
        <p:nvPicPr>
          <p:cNvPr id="4" name="Picture 3"/>
          <p:cNvPicPr>
            <a:picLocks noChangeAspect="1"/>
          </p:cNvPicPr>
          <p:nvPr/>
        </p:nvPicPr>
        <p:blipFill>
          <a:blip r:embed="rId3"/>
          <a:stretch>
            <a:fillRect/>
          </a:stretch>
        </p:blipFill>
        <p:spPr>
          <a:xfrm>
            <a:off x="7589837" y="3730207"/>
            <a:ext cx="4267200" cy="2844800"/>
          </a:xfrm>
          <a:prstGeom prst="rect">
            <a:avLst/>
          </a:prstGeom>
        </p:spPr>
      </p:pic>
    </p:spTree>
    <p:extLst>
      <p:ext uri="{BB962C8B-B14F-4D97-AF65-F5344CB8AC3E}">
        <p14:creationId xmlns:p14="http://schemas.microsoft.com/office/powerpoint/2010/main" val="237093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678751"/>
          </a:xfrm>
          <a:prstGeom prst="rect">
            <a:avLst/>
          </a:prstGeom>
          <a:noFill/>
        </p:spPr>
        <p:txBody>
          <a:bodyPr wrap="square" rtlCol="0">
            <a:spAutoFit/>
          </a:bodyPr>
          <a:lstStyle/>
          <a:p>
            <a:r>
              <a:rPr lang="en-US" sz="28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6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begin in the Rocky Mountains and flow                   through seven states before entering                        the Gulf of California</a:t>
            </a:r>
            <a:endParaRPr lang="en-US" sz="28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6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Over the past 60 million years, my waters                   helped to carve out the Grand Canyon,                 which I still flow through today</a:t>
            </a:r>
            <a:endParaRPr lang="en-US" sz="28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6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There are several dams built along my waters, including the Hoover Dam which was built in 1935</a:t>
            </a:r>
            <a:endParaRPr lang="en-US" sz="28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endParaRPr lang="en-US" sz="16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The biggest sport along my waters                                 is whitewater rafting</a:t>
            </a:r>
            <a:endParaRPr lang="en-US" sz="2800" b="1" dirty="0" smtClean="0">
              <a:latin typeface="Champagne &amp; Limousines" panose="020B0502020202020204" pitchFamily="34" charset="0"/>
              <a:ea typeface="Champagne &amp; Limousines" panose="020B0502020202020204" pitchFamily="34" charset="0"/>
            </a:endParaRPr>
          </a:p>
          <a:p>
            <a:endParaRPr lang="en-US" sz="2800" b="1" dirty="0" smtClean="0">
              <a:latin typeface="Champagne &amp; Limousines" panose="020B0502020202020204" pitchFamily="34" charset="0"/>
              <a:ea typeface="Champagne &amp; Limousines" panose="020B0502020202020204" pitchFamily="34" charset="0"/>
            </a:endParaRPr>
          </a:p>
          <a:p>
            <a:r>
              <a:rPr lang="en-US" sz="2800" b="1" dirty="0" smtClean="0">
                <a:latin typeface="Champagne &amp; Limousines" panose="020B0502020202020204" pitchFamily="34" charset="0"/>
                <a:ea typeface="Champagne &amp; Limousines" panose="020B0502020202020204" pitchFamily="34" charset="0"/>
              </a:rPr>
              <a:t>WHERE </a:t>
            </a:r>
            <a:r>
              <a:rPr lang="en-US" sz="2800" b="1" dirty="0" smtClean="0">
                <a:latin typeface="Champagne &amp; Limousines" panose="020B0502020202020204" pitchFamily="34" charset="0"/>
                <a:ea typeface="Champagne &amp; Limousines" panose="020B0502020202020204" pitchFamily="34" charset="0"/>
              </a:rPr>
              <a:t>IN THE WORLD IS GEOFFREY?</a:t>
            </a:r>
            <a:endParaRPr lang="en-US" sz="2800" b="1" dirty="0"/>
          </a:p>
        </p:txBody>
      </p:sp>
      <p:pic>
        <p:nvPicPr>
          <p:cNvPr id="2" name="Picture 1"/>
          <p:cNvPicPr>
            <a:picLocks noChangeAspect="1"/>
          </p:cNvPicPr>
          <p:nvPr/>
        </p:nvPicPr>
        <p:blipFill>
          <a:blip r:embed="rId2"/>
          <a:stretch>
            <a:fillRect/>
          </a:stretch>
        </p:blipFill>
        <p:spPr>
          <a:xfrm>
            <a:off x="6932613" y="152400"/>
            <a:ext cx="4953000" cy="3312890"/>
          </a:xfrm>
          <a:prstGeom prst="rect">
            <a:avLst/>
          </a:prstGeom>
        </p:spPr>
      </p:pic>
      <p:pic>
        <p:nvPicPr>
          <p:cNvPr id="2056" name="Picture 8"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2" y="3677504"/>
            <a:ext cx="4351645" cy="290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2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543800" cy="5678478"/>
          </a:xfrm>
          <a:prstGeom prst="rect">
            <a:avLst/>
          </a:prstGeom>
          <a:noFill/>
        </p:spPr>
        <p:txBody>
          <a:bodyPr wrap="square" rtlCol="0">
            <a:spAutoFit/>
          </a:bodyPr>
          <a:lstStyle/>
          <a:p>
            <a:r>
              <a:rPr lang="en-US" sz="33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serve as the natural border                                 between the US and Mexico</a:t>
            </a:r>
          </a:p>
          <a:p>
            <a:pPr marL="457200" indent="-457200">
              <a:buFont typeface="Wingdings" panose="05000000000000000000" pitchFamily="2" charset="2"/>
              <a:buChar char="v"/>
            </a:pPr>
            <a:endParaRPr lang="en-US" sz="15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My name means “Big River,”                               but I am not large enough                                   to be navigable by oceangoing ships.                         I am limited to canoes and rafts.</a:t>
            </a:r>
          </a:p>
          <a:p>
            <a:pPr marL="457200" indent="-457200">
              <a:buFont typeface="Wingdings" panose="05000000000000000000" pitchFamily="2" charset="2"/>
              <a:buChar char="v"/>
            </a:pPr>
            <a:endParaRPr lang="en-US" sz="1500" b="1"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flow from south central                                  Colorado to the Gulf of Mexico</a:t>
            </a:r>
          </a:p>
          <a:p>
            <a:endParaRPr lang="en-US" sz="15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5" name="Picture 4"/>
          <p:cNvPicPr>
            <a:picLocks noChangeAspect="1"/>
          </p:cNvPicPr>
          <p:nvPr/>
        </p:nvPicPr>
        <p:blipFill>
          <a:blip r:embed="rId2"/>
          <a:stretch>
            <a:fillRect/>
          </a:stretch>
        </p:blipFill>
        <p:spPr>
          <a:xfrm>
            <a:off x="6704012" y="3886200"/>
            <a:ext cx="5271349" cy="2871787"/>
          </a:xfrm>
          <a:prstGeom prst="rect">
            <a:avLst/>
          </a:prstGeom>
        </p:spPr>
      </p:pic>
      <p:pic>
        <p:nvPicPr>
          <p:cNvPr id="1026" name="Picture 2" descr="Image result for rio grande 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533" y="595313"/>
            <a:ext cx="4269828"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4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601807"/>
          </a:xfrm>
          <a:prstGeom prst="rect">
            <a:avLst/>
          </a:prstGeom>
          <a:noFill/>
        </p:spPr>
        <p:txBody>
          <a:bodyPr wrap="square" rtlCol="0">
            <a:spAutoFit/>
          </a:bodyPr>
          <a:lstStyle/>
          <a:p>
            <a:r>
              <a:rPr lang="en-US" sz="33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a:latin typeface="Champagne &amp; Limousines" panose="020B0502020202020204" pitchFamily="34" charset="0"/>
                <a:ea typeface="Champagne &amp; Limousines" panose="020B0502020202020204" pitchFamily="34" charset="0"/>
              </a:rPr>
              <a:t> </a:t>
            </a:r>
            <a:r>
              <a:rPr lang="en-US" sz="3000" b="1" dirty="0" smtClean="0">
                <a:latin typeface="Champagne &amp; Limousines" panose="020B0502020202020204" pitchFamily="34" charset="0"/>
                <a:ea typeface="Champagne &amp; Limousines" panose="020B0502020202020204" pitchFamily="34" charset="0"/>
              </a:rPr>
              <a:t>I am the 3</a:t>
            </a:r>
            <a:r>
              <a:rPr lang="en-US" sz="3000" b="1" baseline="30000" dirty="0" smtClean="0">
                <a:latin typeface="Champagne &amp; Limousines" panose="020B0502020202020204" pitchFamily="34" charset="0"/>
                <a:ea typeface="Champagne &amp; Limousines" panose="020B0502020202020204" pitchFamily="34" charset="0"/>
              </a:rPr>
              <a:t>rd</a:t>
            </a:r>
            <a:r>
              <a:rPr lang="en-US" sz="3000" b="1" dirty="0" smtClean="0">
                <a:latin typeface="Champagne &amp; Limousines" panose="020B0502020202020204" pitchFamily="34" charset="0"/>
                <a:ea typeface="Champagne &amp; Limousines" panose="020B0502020202020204" pitchFamily="34" charset="0"/>
              </a:rPr>
              <a:t> largest river in North America</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flow from British Columbia, through the               Yukon Territory and Alaska to the Bering Sea</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one of the most important                       salmon-breeding rivers in the world. </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The world’s longest annual canoe and           kayak race is held in my waters each year. </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was a principle form of transportation              during the Klondike Gold Rush. </a:t>
            </a:r>
          </a:p>
          <a:p>
            <a:endParaRPr lang="en-US" sz="15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2" name="Picture 1"/>
          <p:cNvPicPr>
            <a:picLocks noChangeAspect="1"/>
          </p:cNvPicPr>
          <p:nvPr/>
        </p:nvPicPr>
        <p:blipFill>
          <a:blip r:embed="rId2"/>
          <a:stretch>
            <a:fillRect/>
          </a:stretch>
        </p:blipFill>
        <p:spPr>
          <a:xfrm>
            <a:off x="7618412" y="381000"/>
            <a:ext cx="4102382" cy="2742763"/>
          </a:xfrm>
          <a:prstGeom prst="rect">
            <a:avLst/>
          </a:prstGeom>
        </p:spPr>
      </p:pic>
      <p:pic>
        <p:nvPicPr>
          <p:cNvPr id="4" name="Picture 3"/>
          <p:cNvPicPr>
            <a:picLocks noChangeAspect="1"/>
          </p:cNvPicPr>
          <p:nvPr/>
        </p:nvPicPr>
        <p:blipFill>
          <a:blip r:embed="rId3"/>
          <a:stretch>
            <a:fillRect/>
          </a:stretch>
        </p:blipFill>
        <p:spPr>
          <a:xfrm>
            <a:off x="7383603" y="3581400"/>
            <a:ext cx="4572000" cy="3048000"/>
          </a:xfrm>
          <a:prstGeom prst="rect">
            <a:avLst/>
          </a:prstGeom>
        </p:spPr>
      </p:pic>
    </p:spTree>
    <p:extLst>
      <p:ext uri="{BB962C8B-B14F-4D97-AF65-F5344CB8AC3E}">
        <p14:creationId xmlns:p14="http://schemas.microsoft.com/office/powerpoint/2010/main" val="177378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894195"/>
          </a:xfrm>
          <a:prstGeom prst="rect">
            <a:avLst/>
          </a:prstGeom>
          <a:noFill/>
        </p:spPr>
        <p:txBody>
          <a:bodyPr wrap="square" rtlCol="0">
            <a:spAutoFit/>
          </a:bodyPr>
          <a:lstStyle/>
          <a:p>
            <a:r>
              <a:rPr lang="en-US" sz="32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Scientists believe that during the Ice Age,                 my sea level was low enough to allow humans and animals to migrate from Asia to North America by crossing me </a:t>
            </a:r>
          </a:p>
          <a:p>
            <a:pPr marL="457200" indent="-457200">
              <a:buFont typeface="Wingdings" panose="05000000000000000000" pitchFamily="2" charset="2"/>
              <a:buChar char="v"/>
            </a:pPr>
            <a:endParaRPr lang="en-US" sz="12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You will find many endangered whale species in   my waters, including the rarest in the world, the North Pacific Right Whale</a:t>
            </a:r>
          </a:p>
          <a:p>
            <a:pPr marL="457200" indent="-457200">
              <a:buFont typeface="Wingdings" panose="05000000000000000000" pitchFamily="2" charset="2"/>
              <a:buChar char="v"/>
            </a:pPr>
            <a:endParaRPr lang="en-US" sz="12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My ecosystem is under the jurisdiction                           of both the United States and Russia</a:t>
            </a:r>
          </a:p>
          <a:p>
            <a:pPr marL="457200" indent="-457200">
              <a:buFont typeface="Wingdings" panose="05000000000000000000" pitchFamily="2" charset="2"/>
              <a:buChar char="v"/>
            </a:pPr>
            <a:endParaRPr lang="en-US" sz="12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am named after </a:t>
            </a:r>
            <a:r>
              <a:rPr lang="en-US" sz="2800" b="1" dirty="0" err="1" smtClean="0">
                <a:latin typeface="Champagne &amp; Limousines" panose="020B0502020202020204" pitchFamily="34" charset="0"/>
                <a:ea typeface="Champagne &amp; Limousines" panose="020B0502020202020204" pitchFamily="34" charset="0"/>
              </a:rPr>
              <a:t>Virtus</a:t>
            </a:r>
            <a:r>
              <a:rPr lang="en-US" sz="2800" b="1" dirty="0" smtClean="0">
                <a:latin typeface="Champagne &amp; Limousines" panose="020B0502020202020204" pitchFamily="34" charset="0"/>
                <a:ea typeface="Champagne &amp; Limousines" panose="020B0502020202020204" pitchFamily="34" charset="0"/>
              </a:rPr>
              <a:t> Bering, the explorer                  who first spotted the Alaskan mainland</a:t>
            </a:r>
          </a:p>
          <a:p>
            <a:endParaRPr lang="en-US" sz="1200" b="1" dirty="0" smtClean="0">
              <a:latin typeface="Champagne &amp; Limousines" panose="020B0502020202020204" pitchFamily="34" charset="0"/>
              <a:ea typeface="Champagne &amp; Limousines" panose="020B0502020202020204" pitchFamily="34" charset="0"/>
            </a:endParaRPr>
          </a:p>
          <a:p>
            <a:r>
              <a:rPr lang="en-US" sz="2800" b="1" dirty="0" smtClean="0">
                <a:latin typeface="Champagne &amp; Limousines" panose="020B0502020202020204" pitchFamily="34" charset="0"/>
                <a:ea typeface="Champagne &amp; Limousines" panose="020B0502020202020204" pitchFamily="34" charset="0"/>
              </a:rPr>
              <a:t>WHERE IN THE WORLD IS GEOFFREY?</a:t>
            </a:r>
            <a:endParaRPr lang="en-US" sz="2800" b="1" dirty="0"/>
          </a:p>
        </p:txBody>
      </p:sp>
      <p:pic>
        <p:nvPicPr>
          <p:cNvPr id="1026" name="Picture 2" descr="Image result for bering s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3212" y="533400"/>
            <a:ext cx="3668952" cy="2447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274164" y="3810000"/>
            <a:ext cx="4622800" cy="2667000"/>
          </a:xfrm>
          <a:prstGeom prst="rect">
            <a:avLst/>
          </a:prstGeom>
        </p:spPr>
      </p:pic>
    </p:spTree>
    <p:extLst>
      <p:ext uri="{BB962C8B-B14F-4D97-AF65-F5344CB8AC3E}">
        <p14:creationId xmlns:p14="http://schemas.microsoft.com/office/powerpoint/2010/main" val="355744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601807"/>
          </a:xfrm>
          <a:prstGeom prst="rect">
            <a:avLst/>
          </a:prstGeom>
          <a:noFill/>
        </p:spPr>
        <p:txBody>
          <a:bodyPr wrap="square" rtlCol="0">
            <a:spAutoFit/>
          </a:bodyPr>
          <a:lstStyle/>
          <a:p>
            <a:r>
              <a:rPr lang="en-US" sz="33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the largest mountain system in                     North America stretching for more than                 3000 miles from Canada through the                western half of the United States</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form the Continental Divide, which means              the rivers on my west flow west into the                Pacific Ocean and my rivers on the east             flow east into the Atlantic Ocean</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home to Pikes Peak, the 2</a:t>
            </a:r>
            <a:r>
              <a:rPr lang="en-US" sz="3000" b="1" baseline="30000" dirty="0" smtClean="0">
                <a:latin typeface="Champagne &amp; Limousines" panose="020B0502020202020204" pitchFamily="34" charset="0"/>
                <a:ea typeface="Champagne &amp; Limousines" panose="020B0502020202020204" pitchFamily="34" charset="0"/>
              </a:rPr>
              <a:t>nd</a:t>
            </a:r>
            <a:r>
              <a:rPr lang="en-US" sz="3000" b="1" dirty="0" smtClean="0">
                <a:latin typeface="Champagne &amp; Limousines" panose="020B0502020202020204" pitchFamily="34" charset="0"/>
                <a:ea typeface="Champagne &amp; Limousines" panose="020B0502020202020204" pitchFamily="34" charset="0"/>
              </a:rPr>
              <a:t>                          most visited mountain peak in the world.</a:t>
            </a:r>
          </a:p>
          <a:p>
            <a:endParaRPr lang="en-US" sz="15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1026" name="Picture 2" descr="Image result for pikes p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213" y="3805706"/>
            <a:ext cx="5257799" cy="2953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8812" y="838200"/>
            <a:ext cx="4750725"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1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0"/>
            <a:ext cx="7391400" cy="7001917"/>
          </a:xfrm>
          <a:prstGeom prst="rect">
            <a:avLst/>
          </a:prstGeom>
          <a:noFill/>
        </p:spPr>
        <p:txBody>
          <a:bodyPr wrap="square" rtlCol="0">
            <a:spAutoFit/>
          </a:bodyPr>
          <a:lstStyle/>
          <a:p>
            <a:r>
              <a:rPr lang="en-US" sz="32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4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am located on the border between             Canada and the United States</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was formed during the last ice age                         when melting glaciers left large basins                       in the land that filled with water</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hold about one-fifth of the                                  world’s fresh water supply</a:t>
            </a:r>
          </a:p>
          <a:p>
            <a:pPr marL="457200" indent="-457200">
              <a:buFont typeface="Wingdings" panose="05000000000000000000" pitchFamily="2" charset="2"/>
              <a:buChar char="v"/>
            </a:pPr>
            <a:endParaRPr lang="en-US" sz="14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2800" b="1" dirty="0" smtClean="0">
                <a:latin typeface="Champagne &amp; Limousines" panose="020B0502020202020204" pitchFamily="34" charset="0"/>
                <a:ea typeface="Champagne &amp; Limousines" panose="020B0502020202020204" pitchFamily="34" charset="0"/>
              </a:rPr>
              <a:t>I am part of the St. Lawrence Seaway,                  which allows goods to be shipped easily                    from the central portion of North America                 to the Atlantic Ocean</a:t>
            </a:r>
          </a:p>
          <a:p>
            <a:endParaRPr lang="en-US" sz="1400" b="1" dirty="0" smtClean="0">
              <a:latin typeface="Champagne &amp; Limousines" panose="020B0502020202020204" pitchFamily="34" charset="0"/>
              <a:ea typeface="Champagne &amp; Limousines" panose="020B0502020202020204" pitchFamily="34" charset="0"/>
            </a:endParaRPr>
          </a:p>
          <a:p>
            <a:r>
              <a:rPr lang="en-US" sz="2800" b="1" dirty="0" smtClean="0">
                <a:latin typeface="Champagne &amp; Limousines" panose="020B0502020202020204" pitchFamily="34" charset="0"/>
                <a:ea typeface="Champagne &amp; Limousines" panose="020B0502020202020204" pitchFamily="34" charset="0"/>
              </a:rPr>
              <a:t>WHERE IN THE WORLD IS GEOFFREY?</a:t>
            </a:r>
            <a:endParaRPr lang="en-US" sz="2800" b="1" dirty="0"/>
          </a:p>
        </p:txBody>
      </p:sp>
      <p:pic>
        <p:nvPicPr>
          <p:cNvPr id="2" name="Picture 1"/>
          <p:cNvPicPr>
            <a:picLocks noChangeAspect="1"/>
          </p:cNvPicPr>
          <p:nvPr/>
        </p:nvPicPr>
        <p:blipFill>
          <a:blip r:embed="rId2"/>
          <a:stretch>
            <a:fillRect/>
          </a:stretch>
        </p:blipFill>
        <p:spPr>
          <a:xfrm>
            <a:off x="8285418" y="228600"/>
            <a:ext cx="3703374" cy="2847975"/>
          </a:xfrm>
          <a:prstGeom prst="rect">
            <a:avLst/>
          </a:prstGeom>
        </p:spPr>
      </p:pic>
      <p:pic>
        <p:nvPicPr>
          <p:cNvPr id="4" name="Picture 3"/>
          <p:cNvPicPr>
            <a:picLocks noChangeAspect="1"/>
          </p:cNvPicPr>
          <p:nvPr/>
        </p:nvPicPr>
        <p:blipFill>
          <a:blip r:embed="rId3"/>
          <a:stretch>
            <a:fillRect/>
          </a:stretch>
        </p:blipFill>
        <p:spPr>
          <a:xfrm>
            <a:off x="7085012" y="3442934"/>
            <a:ext cx="4922574" cy="3281716"/>
          </a:xfrm>
          <a:prstGeom prst="rect">
            <a:avLst/>
          </a:prstGeom>
        </p:spPr>
      </p:pic>
    </p:spTree>
    <p:extLst>
      <p:ext uri="{BB962C8B-B14F-4D97-AF65-F5344CB8AC3E}">
        <p14:creationId xmlns:p14="http://schemas.microsoft.com/office/powerpoint/2010/main" val="25609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370975"/>
          </a:xfrm>
          <a:prstGeom prst="rect">
            <a:avLst/>
          </a:prstGeom>
          <a:noFill/>
        </p:spPr>
        <p:txBody>
          <a:bodyPr wrap="square" rtlCol="0">
            <a:spAutoFit/>
          </a:bodyPr>
          <a:lstStyle/>
          <a:p>
            <a:r>
              <a:rPr lang="en-US" sz="33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the longest river in North America                and the 15</a:t>
            </a:r>
            <a:r>
              <a:rPr lang="en-US" sz="3000" b="1" baseline="30000" dirty="0" smtClean="0">
                <a:latin typeface="Champagne &amp; Limousines" panose="020B0502020202020204" pitchFamily="34" charset="0"/>
                <a:ea typeface="Champagne &amp; Limousines" panose="020B0502020202020204" pitchFamily="34" charset="0"/>
              </a:rPr>
              <a:t>th</a:t>
            </a:r>
            <a:r>
              <a:rPr lang="en-US" sz="3000" b="1" dirty="0" smtClean="0">
                <a:latin typeface="Champagne &amp; Limousines" panose="020B0502020202020204" pitchFamily="34" charset="0"/>
                <a:ea typeface="Champagne &amp; Limousines" panose="020B0502020202020204" pitchFamily="34" charset="0"/>
              </a:rPr>
              <a:t> largest river in the world</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begin in Montana and flow through                 several states before reaching                           the Mississippi River just north of St. Louis</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In 1804, my waters were explored                     by Meriwether Lewis and William Clark </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home to over 150 species of fish and around 300 different species of birds. </a:t>
            </a:r>
          </a:p>
          <a:p>
            <a:endParaRPr lang="en-US" sz="15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2" name="Picture 1"/>
          <p:cNvPicPr>
            <a:picLocks noChangeAspect="1"/>
          </p:cNvPicPr>
          <p:nvPr/>
        </p:nvPicPr>
        <p:blipFill>
          <a:blip r:embed="rId2"/>
          <a:stretch>
            <a:fillRect/>
          </a:stretch>
        </p:blipFill>
        <p:spPr>
          <a:xfrm>
            <a:off x="8075612" y="158931"/>
            <a:ext cx="3276600" cy="4114937"/>
          </a:xfrm>
          <a:prstGeom prst="rect">
            <a:avLst/>
          </a:prstGeom>
        </p:spPr>
      </p:pic>
      <p:pic>
        <p:nvPicPr>
          <p:cNvPr id="5" name="Picture 4"/>
          <p:cNvPicPr>
            <a:picLocks noChangeAspect="1"/>
          </p:cNvPicPr>
          <p:nvPr/>
        </p:nvPicPr>
        <p:blipFill>
          <a:blip r:embed="rId3"/>
          <a:stretch>
            <a:fillRect/>
          </a:stretch>
        </p:blipFill>
        <p:spPr>
          <a:xfrm>
            <a:off x="7542212" y="4648200"/>
            <a:ext cx="4267200" cy="2019300"/>
          </a:xfrm>
          <a:prstGeom prst="rect">
            <a:avLst/>
          </a:prstGeom>
        </p:spPr>
      </p:pic>
    </p:spTree>
    <p:extLst>
      <p:ext uri="{BB962C8B-B14F-4D97-AF65-F5344CB8AC3E}">
        <p14:creationId xmlns:p14="http://schemas.microsoft.com/office/powerpoint/2010/main" val="150039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812" y="152400"/>
            <a:ext cx="7391400" cy="6370975"/>
          </a:xfrm>
          <a:prstGeom prst="rect">
            <a:avLst/>
          </a:prstGeom>
          <a:noFill/>
        </p:spPr>
        <p:txBody>
          <a:bodyPr wrap="square" rtlCol="0">
            <a:spAutoFit/>
          </a:bodyPr>
          <a:lstStyle/>
          <a:p>
            <a:r>
              <a:rPr lang="en-US" sz="3300" b="1" u="sng" dirty="0" smtClean="0">
                <a:latin typeface="Champagne &amp; Limousines" panose="020B0502020202020204" pitchFamily="34" charset="0"/>
                <a:ea typeface="Champagne &amp; Limousines" panose="020B0502020202020204" pitchFamily="34" charset="0"/>
              </a:rPr>
              <a:t>HERE ARE TODAY’S CLUES FROM GEOFFREY:</a:t>
            </a:r>
          </a:p>
          <a:p>
            <a:endParaRPr lang="en-US" sz="1500" b="1" u="sng" dirty="0" smtClean="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I am a large body of water located on             the southeastern coast of the United States</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33 major rivers flow into me,                              including the Mississippi River</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Hurricanes are common in my waters, especially between the months of June and November</a:t>
            </a:r>
          </a:p>
          <a:p>
            <a:pPr marL="457200" indent="-457200">
              <a:buFont typeface="Wingdings" panose="05000000000000000000" pitchFamily="2" charset="2"/>
              <a:buChar char="v"/>
            </a:pPr>
            <a:endParaRPr lang="en-US" sz="1500" b="1" dirty="0">
              <a:latin typeface="Champagne &amp; Limousines" panose="020B0502020202020204" pitchFamily="34" charset="0"/>
              <a:ea typeface="Champagne &amp; Limousines" panose="020B0502020202020204" pitchFamily="34" charset="0"/>
            </a:endParaRPr>
          </a:p>
          <a:p>
            <a:pPr marL="457200" indent="-457200">
              <a:buFont typeface="Wingdings" panose="05000000000000000000" pitchFamily="2" charset="2"/>
              <a:buChar char="v"/>
            </a:pPr>
            <a:r>
              <a:rPr lang="en-US" sz="3000" b="1" dirty="0" smtClean="0">
                <a:latin typeface="Champagne &amp; Limousines" panose="020B0502020202020204" pitchFamily="34" charset="0"/>
                <a:ea typeface="Champagne &amp; Limousines" panose="020B0502020202020204" pitchFamily="34" charset="0"/>
              </a:rPr>
              <a:t>There are several large fishing ports                     along my coasts, and shrimp and oysters              are a major product in my waters</a:t>
            </a:r>
          </a:p>
          <a:p>
            <a:endParaRPr lang="en-US" sz="1500" b="1" dirty="0" smtClean="0">
              <a:latin typeface="Champagne &amp; Limousines" panose="020B0502020202020204" pitchFamily="34" charset="0"/>
              <a:ea typeface="Champagne &amp; Limousines" panose="020B0502020202020204" pitchFamily="34" charset="0"/>
            </a:endParaRPr>
          </a:p>
          <a:p>
            <a:r>
              <a:rPr lang="en-US" sz="3000" b="1" dirty="0" smtClean="0">
                <a:latin typeface="Champagne &amp; Limousines" panose="020B0502020202020204" pitchFamily="34" charset="0"/>
                <a:ea typeface="Champagne &amp; Limousines" panose="020B0502020202020204" pitchFamily="34" charset="0"/>
              </a:rPr>
              <a:t>WHERE IN THE WORLD IS GEOFFREY?</a:t>
            </a:r>
            <a:endParaRPr lang="en-US" sz="3000" b="1" dirty="0"/>
          </a:p>
        </p:txBody>
      </p:sp>
      <p:pic>
        <p:nvPicPr>
          <p:cNvPr id="4" name="Picture 3"/>
          <p:cNvPicPr>
            <a:picLocks noChangeAspect="1"/>
          </p:cNvPicPr>
          <p:nvPr/>
        </p:nvPicPr>
        <p:blipFill>
          <a:blip r:embed="rId2"/>
          <a:stretch>
            <a:fillRect/>
          </a:stretch>
        </p:blipFill>
        <p:spPr>
          <a:xfrm>
            <a:off x="7723187" y="3962400"/>
            <a:ext cx="4152900" cy="2644013"/>
          </a:xfrm>
          <a:prstGeom prst="rect">
            <a:avLst/>
          </a:prstGeom>
        </p:spPr>
      </p:pic>
      <p:pic>
        <p:nvPicPr>
          <p:cNvPr id="5" name="Picture 4"/>
          <p:cNvPicPr>
            <a:picLocks noChangeAspect="1"/>
          </p:cNvPicPr>
          <p:nvPr/>
        </p:nvPicPr>
        <p:blipFill>
          <a:blip r:embed="rId3"/>
          <a:stretch>
            <a:fillRect/>
          </a:stretch>
        </p:blipFill>
        <p:spPr>
          <a:xfrm>
            <a:off x="7618412" y="457200"/>
            <a:ext cx="4362450" cy="3086505"/>
          </a:xfrm>
          <a:prstGeom prst="rect">
            <a:avLst/>
          </a:prstGeom>
        </p:spPr>
      </p:pic>
    </p:spTree>
    <p:extLst>
      <p:ext uri="{BB962C8B-B14F-4D97-AF65-F5344CB8AC3E}">
        <p14:creationId xmlns:p14="http://schemas.microsoft.com/office/powerpoint/2010/main" val="264501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6EE188-8C78-4767-B50A-130BE2873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0</TotalTime>
  <Words>1767</Words>
  <Application>Microsoft Office PowerPoint</Application>
  <PresentationFormat>Custom</PresentationFormat>
  <Paragraphs>231</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Century Gothic</vt:lpstr>
      <vt:lpstr>Champagne &amp; Limousines</vt:lpstr>
      <vt:lpstr>Lemondrop</vt:lpstr>
      <vt:lpstr>Wingdings</vt:lpstr>
      <vt:lpstr>Continental North America 16x9</vt:lpstr>
      <vt:lpstr>Where in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2017-11-07T04:46:20Z</dcterms:created>
  <dcterms:modified xsi:type="dcterms:W3CDTF">2017-12-07T02:59:04Z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TC028048799991</vt:lpwstr>
  </property>
</Properties>
</file>